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Inter"/>
      <p:regular r:id="rId31"/>
      <p:bold r:id="rId32"/>
    </p:embeddedFont>
    <p:embeddedFont>
      <p:font typeface="Inter ExtraBold"/>
      <p:bold r:id="rId33"/>
    </p:embeddedFont>
    <p:embeddedFont>
      <p:font typeface="Inter Medium"/>
      <p:regular r:id="rId34"/>
      <p:bold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nterExtraBold-bold.fntdata"/><Relationship Id="rId10" Type="http://schemas.openxmlformats.org/officeDocument/2006/relationships/slide" Target="slides/slide5.xml"/><Relationship Id="rId32" Type="http://schemas.openxmlformats.org/officeDocument/2006/relationships/font" Target="fonts/Inter-bold.fntdata"/><Relationship Id="rId13" Type="http://schemas.openxmlformats.org/officeDocument/2006/relationships/slide" Target="slides/slide8.xml"/><Relationship Id="rId35" Type="http://schemas.openxmlformats.org/officeDocument/2006/relationships/font" Target="fonts/InterMedium-bold.fntdata"/><Relationship Id="rId12" Type="http://schemas.openxmlformats.org/officeDocument/2006/relationships/slide" Target="slides/slide7.xml"/><Relationship Id="rId34" Type="http://schemas.openxmlformats.org/officeDocument/2006/relationships/font" Target="fonts/InterMedium-regular.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title">
  <p:cSld name="TITLE">
    <p:spTree>
      <p:nvGrpSpPr>
        <p:cNvPr id="6" name="Shape 6"/>
        <p:cNvGrpSpPr/>
        <p:nvPr/>
      </p:nvGrpSpPr>
      <p:grpSpPr>
        <a:xfrm>
          <a:off x="0" y="0"/>
          <a:ext cx="0" cy="0"/>
          <a:chOff x="0" y="0"/>
          <a:chExt cx="0" cy="0"/>
        </a:xfrm>
      </p:grpSpPr>
      <p:sp>
        <p:nvSpPr>
          <p:cNvPr id="7" name="Google Shape;7;p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heading (Light)">
  <p:cSld name="CUSTOM_3">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56" name="Google Shape;56;p11"/>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57" name="Google Shape;57;p11"/>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58" name="Google Shape;58;p11"/>
          <p:cNvSpPr txBox="1"/>
          <p:nvPr>
            <p:ph type="title"/>
          </p:nvPr>
        </p:nvSpPr>
        <p:spPr>
          <a:xfrm>
            <a:off x="360000" y="2045550"/>
            <a:ext cx="2808000" cy="6498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59" name="Google Shape;59;p11"/>
          <p:cNvSpPr txBox="1"/>
          <p:nvPr>
            <p:ph idx="1" type="subTitle"/>
          </p:nvPr>
        </p:nvSpPr>
        <p:spPr>
          <a:xfrm>
            <a:off x="360000" y="2695350"/>
            <a:ext cx="2808000" cy="3879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heading Academy (Light)">
  <p:cSld name="CUSTOM_3_1">
    <p:spTree>
      <p:nvGrpSpPr>
        <p:cNvPr id="60"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62" name="Google Shape;62;p1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63" name="Google Shape;63;p12"/>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64" name="Google Shape;64;p12"/>
          <p:cNvSpPr txBox="1"/>
          <p:nvPr>
            <p:ph type="title"/>
          </p:nvPr>
        </p:nvSpPr>
        <p:spPr>
          <a:xfrm>
            <a:off x="360000" y="2045550"/>
            <a:ext cx="2808000" cy="6498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65" name="Google Shape;65;p12"/>
          <p:cNvSpPr txBox="1"/>
          <p:nvPr>
            <p:ph idx="1" type="subTitle"/>
          </p:nvPr>
        </p:nvSpPr>
        <p:spPr>
          <a:xfrm>
            <a:off x="360000" y="2695350"/>
            <a:ext cx="2808000" cy="3879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Light)">
  <p:cSld name="CUSTOM">
    <p:spTree>
      <p:nvGrpSpPr>
        <p:cNvPr id="8" name="Shape 8"/>
        <p:cNvGrpSpPr/>
        <p:nvPr/>
      </p:nvGrpSpPr>
      <p:grpSpPr>
        <a:xfrm>
          <a:off x="0" y="0"/>
          <a:ext cx="0" cy="0"/>
          <a:chOff x="0" y="0"/>
          <a:chExt cx="0" cy="0"/>
        </a:xfrm>
      </p:grpSpPr>
      <p:pic>
        <p:nvPicPr>
          <p:cNvPr id="9" name="Google Shape;9;p3"/>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10" name="Google Shape;10;p3"/>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1" name="Google Shape;11;p3"/>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12" name="Google Shape;12;p3"/>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13" name="Google Shape;13;p3"/>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Dark)">
  <p:cSld name="CUSTOM_7">
    <p:bg>
      <p:bgPr>
        <a:solidFill>
          <a:schemeClr val="lt1"/>
        </a:solidFill>
      </p:bgPr>
    </p:bg>
    <p:spTree>
      <p:nvGrpSpPr>
        <p:cNvPr id="14" name="Shape 14"/>
        <p:cNvGrpSpPr/>
        <p:nvPr/>
      </p:nvGrpSpPr>
      <p:grpSpPr>
        <a:xfrm>
          <a:off x="0" y="0"/>
          <a:ext cx="0" cy="0"/>
          <a:chOff x="0" y="0"/>
          <a:chExt cx="0" cy="0"/>
        </a:xfrm>
      </p:grpSpPr>
      <p:pic>
        <p:nvPicPr>
          <p:cNvPr id="15" name="Google Shape;15;p4"/>
          <p:cNvPicPr preferRelativeResize="0"/>
          <p:nvPr/>
        </p:nvPicPr>
        <p:blipFill rotWithShape="1">
          <a:blip r:embed="rId2">
            <a:alphaModFix/>
          </a:blip>
          <a:srcRect b="0" l="0" r="0" t="0"/>
          <a:stretch/>
        </p:blipFill>
        <p:spPr>
          <a:xfrm>
            <a:off x="360000" y="360000"/>
            <a:ext cx="2808000" cy="431173"/>
          </a:xfrm>
          <a:prstGeom prst="rect">
            <a:avLst/>
          </a:prstGeom>
          <a:noFill/>
          <a:ln>
            <a:noFill/>
          </a:ln>
        </p:spPr>
      </p:pic>
      <p:sp>
        <p:nvSpPr>
          <p:cNvPr id="16" name="Google Shape;16;p4"/>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17" name="Google Shape;17;p4"/>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18" name="Google Shape;18;p4"/>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1pPr>
            <a:lvl2pPr lvl="1"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2pPr>
            <a:lvl3pPr lvl="2"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3pPr>
            <a:lvl4pPr lvl="3"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4pPr>
            <a:lvl5pPr lvl="4"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5pPr>
            <a:lvl6pPr lvl="5"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6pPr>
            <a:lvl7pPr lvl="6"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7pPr>
            <a:lvl8pPr lvl="7"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8pPr>
            <a:lvl9pPr lvl="8"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Dark) 1">
  <p:cSld name="CUSTOM_7_1">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b="77" l="0" r="0" t="69"/>
          <a:stretch/>
        </p:blipFill>
        <p:spPr>
          <a:xfrm>
            <a:off x="360000" y="360000"/>
            <a:ext cx="2807997" cy="431264"/>
          </a:xfrm>
          <a:prstGeom prst="rect">
            <a:avLst/>
          </a:prstGeom>
          <a:noFill/>
          <a:ln>
            <a:noFill/>
          </a:ln>
        </p:spPr>
      </p:pic>
      <p:sp>
        <p:nvSpPr>
          <p:cNvPr id="21" name="Google Shape;21;p5"/>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2pPr>
            <a:lvl3pPr lvl="2"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3pPr>
            <a:lvl4pPr lvl="3"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4pPr>
            <a:lvl5pPr lvl="4"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5pPr>
            <a:lvl6pPr lvl="5"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6pPr>
            <a:lvl7pPr lvl="6"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7pPr>
            <a:lvl8pPr lvl="7"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8pPr>
            <a:lvl9pPr lvl="8"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9pPr>
          </a:lstStyle>
          <a:p/>
        </p:txBody>
      </p:sp>
      <p:sp>
        <p:nvSpPr>
          <p:cNvPr id="22" name="Google Shape;22;p5"/>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23" name="Google Shape;23;p5"/>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pic>
        <p:nvPicPr>
          <p:cNvPr id="24" name="Google Shape;24;p5"/>
          <p:cNvPicPr preferRelativeResize="0"/>
          <p:nvPr/>
        </p:nvPicPr>
        <p:blipFill rotWithShape="1">
          <a:blip r:embed="rId3">
            <a:alphaModFix amt="25000"/>
          </a:blip>
          <a:srcRect b="5017" l="0" r="7043" t="25386"/>
          <a:stretch/>
        </p:blipFill>
        <p:spPr>
          <a:xfrm>
            <a:off x="4542950" y="0"/>
            <a:ext cx="4601049"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Academy (Dark)">
  <p:cSld name="CUSTOM_7_2">
    <p:bg>
      <p:bgPr>
        <a:solidFill>
          <a:schemeClr val="lt1"/>
        </a:solidFill>
      </p:bgPr>
    </p:bg>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9" r="7" t="0"/>
          <a:stretch/>
        </p:blipFill>
        <p:spPr>
          <a:xfrm>
            <a:off x="360000" y="360000"/>
            <a:ext cx="2807997" cy="430592"/>
          </a:xfrm>
          <a:prstGeom prst="rect">
            <a:avLst/>
          </a:prstGeom>
          <a:noFill/>
          <a:ln>
            <a:noFill/>
          </a:ln>
        </p:spPr>
      </p:pic>
      <p:sp>
        <p:nvSpPr>
          <p:cNvPr id="27" name="Google Shape;27;p6"/>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28" name="Google Shape;28;p6"/>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2pPr>
            <a:lvl3pPr lvl="2"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3pPr>
            <a:lvl4pPr lvl="3"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4pPr>
            <a:lvl5pPr lvl="4"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5pPr>
            <a:lvl6pPr lvl="5"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6pPr>
            <a:lvl7pPr lvl="6"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7pPr>
            <a:lvl8pPr lvl="7"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8pPr>
            <a:lvl9pPr lvl="8"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9pPr>
          </a:lstStyle>
          <a:p/>
        </p:txBody>
      </p:sp>
      <p:sp>
        <p:nvSpPr>
          <p:cNvPr id="29" name="Google Shape;29;p6"/>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1pPr>
            <a:lvl2pPr lvl="1"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2pPr>
            <a:lvl3pPr lvl="2"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3pPr>
            <a:lvl4pPr lvl="3"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4pPr>
            <a:lvl5pPr lvl="4"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5pPr>
            <a:lvl6pPr lvl="5"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6pPr>
            <a:lvl7pPr lvl="6"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7pPr>
            <a:lvl8pPr lvl="7"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8pPr>
            <a:lvl9pPr lvl="8"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Academy (Dark)">
  <p:cSld name="CUSTOM_7_1_1">
    <p:spTree>
      <p:nvGrpSpPr>
        <p:cNvPr id="30" name="Shape 30"/>
        <p:cNvGrpSpPr/>
        <p:nvPr/>
      </p:nvGrpSpPr>
      <p:grpSpPr>
        <a:xfrm>
          <a:off x="0" y="0"/>
          <a:ext cx="0" cy="0"/>
          <a:chOff x="0" y="0"/>
          <a:chExt cx="0" cy="0"/>
        </a:xfrm>
      </p:grpSpPr>
      <p:pic>
        <p:nvPicPr>
          <p:cNvPr id="31" name="Google Shape;31;p7"/>
          <p:cNvPicPr preferRelativeResize="0"/>
          <p:nvPr/>
        </p:nvPicPr>
        <p:blipFill rotWithShape="1">
          <a:blip r:embed="rId2">
            <a:alphaModFix amt="25000"/>
          </a:blip>
          <a:srcRect b="5017" l="0" r="7043" t="25386"/>
          <a:stretch/>
        </p:blipFill>
        <p:spPr>
          <a:xfrm>
            <a:off x="4542950" y="0"/>
            <a:ext cx="4601049" cy="5143501"/>
          </a:xfrm>
          <a:prstGeom prst="rect">
            <a:avLst/>
          </a:prstGeom>
          <a:noFill/>
          <a:ln>
            <a:noFill/>
          </a:ln>
        </p:spPr>
      </p:pic>
      <p:pic>
        <p:nvPicPr>
          <p:cNvPr id="32" name="Google Shape;32;p7"/>
          <p:cNvPicPr preferRelativeResize="0"/>
          <p:nvPr/>
        </p:nvPicPr>
        <p:blipFill rotWithShape="1">
          <a:blip r:embed="rId3">
            <a:alphaModFix/>
          </a:blip>
          <a:srcRect b="0" l="39" r="27" t="0"/>
          <a:stretch/>
        </p:blipFill>
        <p:spPr>
          <a:xfrm>
            <a:off x="360000" y="360000"/>
            <a:ext cx="2807997" cy="430832"/>
          </a:xfrm>
          <a:prstGeom prst="rect">
            <a:avLst/>
          </a:prstGeom>
          <a:noFill/>
          <a:ln>
            <a:noFill/>
          </a:ln>
        </p:spPr>
      </p:pic>
      <p:sp>
        <p:nvSpPr>
          <p:cNvPr id="33" name="Google Shape;33;p7"/>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2pPr>
            <a:lvl3pPr lvl="2"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3pPr>
            <a:lvl4pPr lvl="3"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4pPr>
            <a:lvl5pPr lvl="4"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5pPr>
            <a:lvl6pPr lvl="5"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6pPr>
            <a:lvl7pPr lvl="6"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7pPr>
            <a:lvl8pPr lvl="7"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8pPr>
            <a:lvl9pPr lvl="8"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9pPr>
          </a:lstStyle>
          <a:p/>
        </p:txBody>
      </p:sp>
      <p:sp>
        <p:nvSpPr>
          <p:cNvPr id="34" name="Google Shape;34;p7"/>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
        <p:nvSpPr>
          <p:cNvPr id="35" name="Google Shape;35;p7"/>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2pPr>
            <a:lvl3pPr lvl="2"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3pPr>
            <a:lvl4pPr lvl="3"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4pPr>
            <a:lvl5pPr lvl="4"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5pPr>
            <a:lvl6pPr lvl="5"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6pPr>
            <a:lvl7pPr lvl="6"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7pPr>
            <a:lvl8pPr lvl="7"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8pPr>
            <a:lvl9pPr lvl="8"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Light)">
  <p:cSld name="CUSTOM_6">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38" name="Google Shape;38;p8"/>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9" name="Google Shape;39;p8"/>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40" name="Google Shape;40;p8"/>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41" name="Google Shape;41;p8"/>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Dark)">
  <p:cSld name="CUSTOM_5">
    <p:bg>
      <p:bgPr>
        <a:solidFill>
          <a:schemeClr val="lt1"/>
        </a:solidFill>
      </p:bgPr>
    </p:bg>
    <p:spTree>
      <p:nvGrpSpPr>
        <p:cNvPr id="42" name="Shape 42"/>
        <p:cNvGrpSpPr/>
        <p:nvPr/>
      </p:nvGrpSpPr>
      <p:grpSpPr>
        <a:xfrm>
          <a:off x="0" y="0"/>
          <a:ext cx="0" cy="0"/>
          <a:chOff x="0" y="0"/>
          <a:chExt cx="0" cy="0"/>
        </a:xfrm>
      </p:grpSpPr>
      <p:pic>
        <p:nvPicPr>
          <p:cNvPr id="43" name="Google Shape;43;p9"/>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44" name="Google Shape;44;p9"/>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45" name="Google Shape;45;p9"/>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46" name="Google Shape;46;p9"/>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47" name="Google Shape;47;p9"/>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Dark)">
  <p:cSld name="CUSTOM_5_1">
    <p:bg>
      <p:bgPr>
        <a:solidFill>
          <a:schemeClr val="lt1"/>
        </a:solidFill>
      </p:bgPr>
    </p:bg>
    <p:spTree>
      <p:nvGrpSpPr>
        <p:cNvPr id="48" name="Shape 48"/>
        <p:cNvGrpSpPr/>
        <p:nvPr/>
      </p:nvGrpSpPr>
      <p:grpSpPr>
        <a:xfrm>
          <a:off x="0" y="0"/>
          <a:ext cx="0" cy="0"/>
          <a:chOff x="0" y="0"/>
          <a:chExt cx="0" cy="0"/>
        </a:xfrm>
      </p:grpSpPr>
      <p:pic>
        <p:nvPicPr>
          <p:cNvPr id="49" name="Google Shape;49;p10"/>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50" name="Google Shape;50;p10"/>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51" name="Google Shape;51;p10"/>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52" name="Google Shape;52;p10"/>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53" name="Google Shape;53;p10"/>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7">
          <p15:clr>
            <a:srgbClr val="EA4335"/>
          </p15:clr>
        </p15:guide>
        <p15:guide id="2" orient="horz" pos="227">
          <p15:clr>
            <a:srgbClr val="EA4335"/>
          </p15:clr>
        </p15:guide>
        <p15:guide id="3" pos="5533">
          <p15:clr>
            <a:srgbClr val="EA4335"/>
          </p15:clr>
        </p15:guide>
        <p15:guide id="4" orient="horz" pos="3013">
          <p15:clr>
            <a:srgbClr val="EA4335"/>
          </p15:clr>
        </p15:guide>
        <p15:guide id="5" pos="1111">
          <p15:clr>
            <a:srgbClr val="EA4335"/>
          </p15:clr>
        </p15:guide>
        <p15:guide id="6" pos="1996">
          <p15:clr>
            <a:srgbClr val="EA4335"/>
          </p15:clr>
        </p15:guide>
        <p15:guide id="7" pos="2880">
          <p15:clr>
            <a:srgbClr val="EA4335"/>
          </p15:clr>
        </p15:guide>
        <p15:guide id="8" pos="3764">
          <p15:clr>
            <a:srgbClr val="EA4335"/>
          </p15:clr>
        </p15:guide>
        <p15:guide id="9" pos="4649">
          <p15:clr>
            <a:srgbClr val="EA4335"/>
          </p15:clr>
        </p15:guide>
        <p15:guide id="10" orient="horz" pos="923">
          <p15:clr>
            <a:srgbClr val="EA4335"/>
          </p15:clr>
        </p15:guide>
        <p15:guide id="11" orient="horz" pos="1620">
          <p15:clr>
            <a:srgbClr val="EA4335"/>
          </p15:clr>
        </p15:guide>
        <p15:guide id="12" orient="horz" pos="231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3"/>
          <p:cNvPicPr preferRelativeResize="0"/>
          <p:nvPr/>
        </p:nvPicPr>
        <p:blipFill rotWithShape="1">
          <a:blip r:embed="rId3">
            <a:alphaModFix amt="45000"/>
          </a:blip>
          <a:srcRect b="0" l="326" r="316" t="0"/>
          <a:stretch/>
        </p:blipFill>
        <p:spPr>
          <a:xfrm>
            <a:off x="0" y="-5500"/>
            <a:ext cx="9144003" cy="5154506"/>
          </a:xfrm>
          <a:prstGeom prst="rect">
            <a:avLst/>
          </a:prstGeom>
          <a:noFill/>
          <a:ln>
            <a:noFill/>
          </a:ln>
        </p:spPr>
      </p:pic>
      <p:grpSp>
        <p:nvGrpSpPr>
          <p:cNvPr id="71" name="Google Shape;71;p13"/>
          <p:cNvGrpSpPr/>
          <p:nvPr/>
        </p:nvGrpSpPr>
        <p:grpSpPr>
          <a:xfrm>
            <a:off x="824675" y="2344350"/>
            <a:ext cx="5984100" cy="898200"/>
            <a:chOff x="824675" y="2344350"/>
            <a:chExt cx="5984100" cy="898200"/>
          </a:xfrm>
        </p:grpSpPr>
        <p:sp>
          <p:nvSpPr>
            <p:cNvPr id="72" name="Google Shape;72;p13"/>
            <p:cNvSpPr txBox="1"/>
            <p:nvPr/>
          </p:nvSpPr>
          <p:spPr>
            <a:xfrm>
              <a:off x="824675" y="2344350"/>
              <a:ext cx="5984100" cy="5289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rgbClr val="FFFFFF"/>
                  </a:solidFill>
                  <a:latin typeface="Inter"/>
                  <a:ea typeface="Inter"/>
                  <a:cs typeface="Inter"/>
                  <a:sym typeface="Inter"/>
                </a:rPr>
                <a:t>Cyber Security Risk Analyses</a:t>
              </a:r>
              <a:endParaRPr b="1" i="0" sz="3200" u="none" cap="none" strike="noStrike">
                <a:solidFill>
                  <a:srgbClr val="FFFFFF"/>
                </a:solidFill>
                <a:latin typeface="Inter"/>
                <a:ea typeface="Inter"/>
                <a:cs typeface="Inter"/>
                <a:sym typeface="Inter"/>
              </a:endParaRPr>
            </a:p>
          </p:txBody>
        </p:sp>
        <p:sp>
          <p:nvSpPr>
            <p:cNvPr id="73" name="Google Shape;73;p13"/>
            <p:cNvSpPr txBox="1"/>
            <p:nvPr/>
          </p:nvSpPr>
          <p:spPr>
            <a:xfrm>
              <a:off x="824675" y="2873250"/>
              <a:ext cx="59841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Team Tableau</a:t>
              </a:r>
              <a:endParaRPr b="1" i="0" sz="2400" u="none" cap="none" strike="noStrike">
                <a:solidFill>
                  <a:srgbClr val="3B82F6"/>
                </a:solidFill>
                <a:latin typeface="Inter"/>
                <a:ea typeface="Inter"/>
                <a:cs typeface="Inter"/>
                <a:sym typeface="Inter"/>
              </a:endParaRPr>
            </a:p>
          </p:txBody>
        </p:sp>
      </p:grpSp>
      <p:sp>
        <p:nvSpPr>
          <p:cNvPr id="74" name="Google Shape;74;p13"/>
          <p:cNvSpPr txBox="1"/>
          <p:nvPr/>
        </p:nvSpPr>
        <p:spPr>
          <a:xfrm>
            <a:off x="824675" y="3336625"/>
            <a:ext cx="51957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BABEC7"/>
                </a:solidFill>
                <a:latin typeface="Inter Medium"/>
                <a:ea typeface="Inter Medium"/>
                <a:cs typeface="Inter Medium"/>
                <a:sym typeface="Inter Medium"/>
              </a:rPr>
              <a:t>June, 2022</a:t>
            </a:r>
            <a:endParaRPr b="0" i="0" sz="1400" u="none" cap="none" strike="noStrike">
              <a:solidFill>
                <a:srgbClr val="BABEC7"/>
              </a:solidFill>
              <a:latin typeface="Inter Medium"/>
              <a:ea typeface="Inter Medium"/>
              <a:cs typeface="Inter Medium"/>
              <a:sym typeface="Inter Medium"/>
            </a:endParaRPr>
          </a:p>
        </p:txBody>
      </p:sp>
      <p:pic>
        <p:nvPicPr>
          <p:cNvPr id="75" name="Google Shape;75;p13"/>
          <p:cNvPicPr preferRelativeResize="0"/>
          <p:nvPr/>
        </p:nvPicPr>
        <p:blipFill rotWithShape="1">
          <a:blip r:embed="rId4">
            <a:alphaModFix/>
          </a:blip>
          <a:srcRect b="0" l="0" r="0" t="0"/>
          <a:stretch/>
        </p:blipFill>
        <p:spPr>
          <a:xfrm>
            <a:off x="824675" y="956546"/>
            <a:ext cx="3138225" cy="508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02" name="Google Shape;202;p22"/>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03" name="Google Shape;203;p22"/>
          <p:cNvSpPr txBox="1"/>
          <p:nvPr/>
        </p:nvSpPr>
        <p:spPr>
          <a:xfrm>
            <a:off x="360000" y="8578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Vulnerability occurrence by date added</a:t>
            </a:r>
            <a:endParaRPr b="0" i="0" sz="1400" u="none" cap="none" strike="noStrike">
              <a:solidFill>
                <a:srgbClr val="1A2744"/>
              </a:solidFill>
              <a:latin typeface="Inter Medium"/>
              <a:ea typeface="Inter Medium"/>
              <a:cs typeface="Inter Medium"/>
              <a:sym typeface="Inter Medium"/>
            </a:endParaRPr>
          </a:p>
        </p:txBody>
      </p:sp>
      <p:pic>
        <p:nvPicPr>
          <p:cNvPr id="204" name="Google Shape;204;p22"/>
          <p:cNvPicPr preferRelativeResize="0"/>
          <p:nvPr/>
        </p:nvPicPr>
        <p:blipFill rotWithShape="1">
          <a:blip r:embed="rId3">
            <a:alphaModFix/>
          </a:blip>
          <a:srcRect b="0" l="0" r="0" t="0"/>
          <a:stretch/>
        </p:blipFill>
        <p:spPr>
          <a:xfrm>
            <a:off x="1060200" y="1175200"/>
            <a:ext cx="7098374" cy="3787225"/>
          </a:xfrm>
          <a:prstGeom prst="rect">
            <a:avLst/>
          </a:prstGeom>
          <a:noFill/>
          <a:ln>
            <a:noFill/>
          </a:ln>
        </p:spPr>
      </p:pic>
      <p:sp>
        <p:nvSpPr>
          <p:cNvPr id="205" name="Google Shape;205;p22"/>
          <p:cNvSpPr/>
          <p:nvPr/>
        </p:nvSpPr>
        <p:spPr>
          <a:xfrm>
            <a:off x="1411775" y="1304575"/>
            <a:ext cx="4465500" cy="301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pic>
        <p:nvPicPr>
          <p:cNvPr id="211" name="Google Shape;211;p23"/>
          <p:cNvPicPr preferRelativeResize="0"/>
          <p:nvPr/>
        </p:nvPicPr>
        <p:blipFill rotWithShape="1">
          <a:blip r:embed="rId3">
            <a:alphaModFix/>
          </a:blip>
          <a:srcRect b="0" l="0" r="0" t="0"/>
          <a:stretch/>
        </p:blipFill>
        <p:spPr>
          <a:xfrm>
            <a:off x="3634800" y="773424"/>
            <a:ext cx="5035275" cy="3596625"/>
          </a:xfrm>
          <a:prstGeom prst="rect">
            <a:avLst/>
          </a:prstGeom>
          <a:noFill/>
          <a:ln>
            <a:noFill/>
          </a:ln>
        </p:spPr>
      </p:pic>
      <p:sp>
        <p:nvSpPr>
          <p:cNvPr id="212" name="Google Shape;212;p23"/>
          <p:cNvSpPr txBox="1"/>
          <p:nvPr/>
        </p:nvSpPr>
        <p:spPr>
          <a:xfrm>
            <a:off x="360375" y="2215188"/>
            <a:ext cx="38673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13" name="Google Shape;213;p23"/>
          <p:cNvSpPr txBox="1"/>
          <p:nvPr/>
        </p:nvSpPr>
        <p:spPr>
          <a:xfrm>
            <a:off x="360375" y="2713063"/>
            <a:ext cx="38673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Top 10 Vulnerability Groups/Categories</a:t>
            </a:r>
            <a:endParaRPr b="0" i="0" sz="1400" u="none" cap="none" strike="noStrike">
              <a:solidFill>
                <a:srgbClr val="1A2744"/>
              </a:solidFill>
              <a:latin typeface="Inter Medium"/>
              <a:ea typeface="Inter Medium"/>
              <a:cs typeface="Inter Medium"/>
              <a:sym typeface="Inter Medium"/>
            </a:endParaRPr>
          </a:p>
        </p:txBody>
      </p:sp>
      <p:sp>
        <p:nvSpPr>
          <p:cNvPr id="214" name="Google Shape;214;p23"/>
          <p:cNvSpPr/>
          <p:nvPr/>
        </p:nvSpPr>
        <p:spPr>
          <a:xfrm>
            <a:off x="3693000" y="779050"/>
            <a:ext cx="33573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4"/>
          <p:cNvPicPr preferRelativeResize="0"/>
          <p:nvPr/>
        </p:nvPicPr>
        <p:blipFill rotWithShape="1">
          <a:blip r:embed="rId3">
            <a:alphaModFix/>
          </a:blip>
          <a:srcRect b="0" l="0" r="0" t="0"/>
          <a:stretch/>
        </p:blipFill>
        <p:spPr>
          <a:xfrm>
            <a:off x="2703675" y="938573"/>
            <a:ext cx="6440324" cy="3436154"/>
          </a:xfrm>
          <a:prstGeom prst="rect">
            <a:avLst/>
          </a:prstGeom>
          <a:noFill/>
          <a:ln>
            <a:noFill/>
          </a:ln>
        </p:spPr>
      </p:pic>
      <p:sp>
        <p:nvSpPr>
          <p:cNvPr id="220" name="Google Shape;220;p24"/>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21" name="Google Shape;221;p24"/>
          <p:cNvSpPr txBox="1"/>
          <p:nvPr/>
        </p:nvSpPr>
        <p:spPr>
          <a:xfrm>
            <a:off x="360375" y="2215188"/>
            <a:ext cx="38673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22" name="Google Shape;222;p24"/>
          <p:cNvSpPr txBox="1"/>
          <p:nvPr/>
        </p:nvSpPr>
        <p:spPr>
          <a:xfrm>
            <a:off x="360375" y="2713063"/>
            <a:ext cx="38673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Vulnerability Occurrence Trend by Month Added</a:t>
            </a:r>
            <a:endParaRPr b="0" i="0" sz="1400" u="none" cap="none" strike="noStrike">
              <a:solidFill>
                <a:srgbClr val="1A2744"/>
              </a:solidFill>
              <a:latin typeface="Inter Medium"/>
              <a:ea typeface="Inter Medium"/>
              <a:cs typeface="Inter Medium"/>
              <a:sym typeface="Inter Medium"/>
            </a:endParaRPr>
          </a:p>
        </p:txBody>
      </p:sp>
      <p:sp>
        <p:nvSpPr>
          <p:cNvPr id="223" name="Google Shape;223;p24"/>
          <p:cNvSpPr/>
          <p:nvPr/>
        </p:nvSpPr>
        <p:spPr>
          <a:xfrm>
            <a:off x="3015100" y="1048050"/>
            <a:ext cx="33573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29" name="Google Shape;229;p25"/>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30" name="Google Shape;230;p25"/>
          <p:cNvSpPr txBox="1"/>
          <p:nvPr/>
        </p:nvSpPr>
        <p:spPr>
          <a:xfrm>
            <a:off x="360000" y="7816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Vulnerability Occurrence trend by the date the vulnerability was publicly disclosed</a:t>
            </a:r>
            <a:endParaRPr b="0" i="0" sz="1400" u="none" cap="none" strike="noStrike">
              <a:solidFill>
                <a:srgbClr val="1A2744"/>
              </a:solidFill>
              <a:latin typeface="Inter Medium"/>
              <a:ea typeface="Inter Medium"/>
              <a:cs typeface="Inter Medium"/>
              <a:sym typeface="Inter Medium"/>
            </a:endParaRPr>
          </a:p>
        </p:txBody>
      </p:sp>
      <p:pic>
        <p:nvPicPr>
          <p:cNvPr id="231" name="Google Shape;231;p25"/>
          <p:cNvPicPr preferRelativeResize="0"/>
          <p:nvPr/>
        </p:nvPicPr>
        <p:blipFill rotWithShape="1">
          <a:blip r:embed="rId3">
            <a:alphaModFix/>
          </a:blip>
          <a:srcRect b="0" l="0" r="0" t="0"/>
          <a:stretch/>
        </p:blipFill>
        <p:spPr>
          <a:xfrm>
            <a:off x="1043263" y="1168675"/>
            <a:ext cx="7057482" cy="3765425"/>
          </a:xfrm>
          <a:prstGeom prst="rect">
            <a:avLst/>
          </a:prstGeom>
          <a:noFill/>
          <a:ln>
            <a:noFill/>
          </a:ln>
        </p:spPr>
      </p:pic>
      <p:sp>
        <p:nvSpPr>
          <p:cNvPr id="232" name="Google Shape;232;p25"/>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6"/>
          <p:cNvPicPr preferRelativeResize="0"/>
          <p:nvPr/>
        </p:nvPicPr>
        <p:blipFill rotWithShape="1">
          <a:blip r:embed="rId3">
            <a:alphaModFix/>
          </a:blip>
          <a:srcRect b="0" l="0" r="0" t="0"/>
          <a:stretch/>
        </p:blipFill>
        <p:spPr>
          <a:xfrm>
            <a:off x="1039575" y="1181975"/>
            <a:ext cx="6839226" cy="3648974"/>
          </a:xfrm>
          <a:prstGeom prst="rect">
            <a:avLst/>
          </a:prstGeom>
          <a:noFill/>
          <a:ln>
            <a:noFill/>
          </a:ln>
        </p:spPr>
      </p:pic>
      <p:sp>
        <p:nvSpPr>
          <p:cNvPr id="238" name="Google Shape;238;p26"/>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39" name="Google Shape;239;p26"/>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40" name="Google Shape;240;p26"/>
          <p:cNvSpPr txBox="1"/>
          <p:nvPr/>
        </p:nvSpPr>
        <p:spPr>
          <a:xfrm>
            <a:off x="360000" y="7816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Vulnerability Occurrence Trend by due date for taking action to mitigate the vulnerability</a:t>
            </a:r>
            <a:endParaRPr b="0" i="0" sz="1400" u="none" cap="none" strike="noStrike">
              <a:solidFill>
                <a:srgbClr val="1A2744"/>
              </a:solidFill>
              <a:latin typeface="Inter Medium"/>
              <a:ea typeface="Inter Medium"/>
              <a:cs typeface="Inter Medium"/>
              <a:sym typeface="Inter Medium"/>
            </a:endParaRPr>
          </a:p>
        </p:txBody>
      </p:sp>
      <p:sp>
        <p:nvSpPr>
          <p:cNvPr id="241" name="Google Shape;241;p26"/>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47" name="Google Shape;247;p27"/>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248" name="Google Shape;248;p27"/>
          <p:cNvSpPr txBox="1"/>
          <p:nvPr/>
        </p:nvSpPr>
        <p:spPr>
          <a:xfrm>
            <a:off x="360000" y="7816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Average CVSS Score per Date Added Month</a:t>
            </a:r>
            <a:endParaRPr b="0" i="0" sz="1400" u="none" cap="none" strike="noStrike">
              <a:solidFill>
                <a:srgbClr val="1A2744"/>
              </a:solidFill>
              <a:latin typeface="Inter Medium"/>
              <a:ea typeface="Inter Medium"/>
              <a:cs typeface="Inter Medium"/>
              <a:sym typeface="Inter Medium"/>
            </a:endParaRPr>
          </a:p>
        </p:txBody>
      </p:sp>
      <p:sp>
        <p:nvSpPr>
          <p:cNvPr id="249" name="Google Shape;249;p27"/>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0" name="Google Shape;250;p27"/>
          <p:cNvPicPr preferRelativeResize="0"/>
          <p:nvPr/>
        </p:nvPicPr>
        <p:blipFill rotWithShape="1">
          <a:blip r:embed="rId3">
            <a:alphaModFix/>
          </a:blip>
          <a:srcRect b="0" l="0" r="0" t="0"/>
          <a:stretch/>
        </p:blipFill>
        <p:spPr>
          <a:xfrm>
            <a:off x="1366738" y="1375025"/>
            <a:ext cx="6410521" cy="3317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6" name="Google Shape;256;p28"/>
          <p:cNvSpPr txBox="1"/>
          <p:nvPr/>
        </p:nvSpPr>
        <p:spPr>
          <a:xfrm>
            <a:off x="360000" y="2045550"/>
            <a:ext cx="30747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Statistical Analysis</a:t>
            </a:r>
            <a:endParaRPr b="1" i="0" sz="2400" u="none" cap="none" strike="noStrike">
              <a:solidFill>
                <a:srgbClr val="3B82F6"/>
              </a:solidFill>
              <a:latin typeface="Inter"/>
              <a:ea typeface="Inter"/>
              <a:cs typeface="Inter"/>
              <a:sym typeface="Inter"/>
            </a:endParaRPr>
          </a:p>
        </p:txBody>
      </p:sp>
      <p:sp>
        <p:nvSpPr>
          <p:cNvPr id="257" name="Google Shape;257;p28"/>
          <p:cNvSpPr txBox="1"/>
          <p:nvPr/>
        </p:nvSpPr>
        <p:spPr>
          <a:xfrm>
            <a:off x="360000" y="2571750"/>
            <a:ext cx="3688200" cy="5541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0" i="0" lang="en-GB" sz="1000" u="none" cap="none" strike="noStrike">
                <a:solidFill>
                  <a:srgbClr val="485269"/>
                </a:solidFill>
                <a:latin typeface="Inter Medium"/>
                <a:ea typeface="Inter Medium"/>
                <a:cs typeface="Inter Medium"/>
                <a:sym typeface="Inter Medium"/>
              </a:rPr>
              <a:t>To further gain insights from the data and proffer recommendations to security personnels, we performed some statistical analysis on the data, testing Eleven hypothesis</a:t>
            </a:r>
            <a:endParaRPr b="0" i="0" sz="1000" u="none" cap="none" strike="noStrike">
              <a:solidFill>
                <a:srgbClr val="485269"/>
              </a:solidFill>
              <a:latin typeface="Inter Medium"/>
              <a:ea typeface="Inter Medium"/>
              <a:cs typeface="Inter Medium"/>
              <a:sym typeface="Inter Medium"/>
            </a:endParaRPr>
          </a:p>
        </p:txBody>
      </p:sp>
      <p:sp>
        <p:nvSpPr>
          <p:cNvPr id="258" name="Google Shape;258;p28"/>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264" name="Google Shape;264;p29"/>
          <p:cNvSpPr txBox="1"/>
          <p:nvPr/>
        </p:nvSpPr>
        <p:spPr>
          <a:xfrm>
            <a:off x="360000" y="1389075"/>
            <a:ext cx="8423700" cy="2278200"/>
          </a:xfrm>
          <a:prstGeom prst="rect">
            <a:avLst/>
          </a:prstGeom>
          <a:noFill/>
          <a:ln>
            <a:noFill/>
          </a:ln>
        </p:spPr>
        <p:txBody>
          <a:bodyPr anchorCtr="0" anchor="t" bIns="0" lIns="0" spcFirstLastPara="1" rIns="360000" wrap="square" tIns="0">
            <a:spAutoFit/>
          </a:bodyPr>
          <a:lstStyle/>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with higher CVSS scores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discovered earlier (date_added)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in certain CWE categories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with a shorter time frame between discovery (date_added) and the due date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disclosed on certain days of the week (pub_date_dayofweek)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in certain vendor projects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with a longer time between disclosure (pub_date) and the due date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with a higher group (grp) value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with certain vectors or methods of exploitation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with a higher complexity level are more likely to have a higher severity level.</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Vulnerabilities with a higher CVSS score are less likely to require more complex actions to address them.</a:t>
            </a:r>
            <a:endParaRPr b="0" i="0" sz="1000" u="none" cap="none" strike="noStrike">
              <a:solidFill>
                <a:srgbClr val="485269"/>
              </a:solidFill>
              <a:latin typeface="Inter"/>
              <a:ea typeface="Inter"/>
              <a:cs typeface="Inter"/>
              <a:sym typeface="Inter"/>
            </a:endParaRPr>
          </a:p>
        </p:txBody>
      </p:sp>
      <p:sp>
        <p:nvSpPr>
          <p:cNvPr id="265" name="Google Shape;265;p29"/>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chemeClr val="dk2"/>
                </a:solidFill>
                <a:latin typeface="Inter Medium"/>
                <a:ea typeface="Inter Medium"/>
                <a:cs typeface="Inter Medium"/>
                <a:sym typeface="Inter Medium"/>
              </a:rPr>
              <a:t>‹#›</a:t>
            </a:fld>
            <a:endParaRPr b="0" i="0" sz="600" u="none" cap="none" strike="noStrike">
              <a:solidFill>
                <a:schemeClr val="dk2"/>
              </a:solidFill>
              <a:latin typeface="Inter Medium"/>
              <a:ea typeface="Inter Medium"/>
              <a:cs typeface="Inter Medium"/>
              <a:sym typeface="Inter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71" name="Google Shape;271;p30"/>
          <p:cNvSpPr txBox="1"/>
          <p:nvPr/>
        </p:nvSpPr>
        <p:spPr>
          <a:xfrm>
            <a:off x="360000" y="781675"/>
            <a:ext cx="5615400" cy="153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with higher CVSS scores are more likely to have a higher severity level.</a:t>
            </a:r>
            <a:endParaRPr b="0" i="0" sz="1400" u="none" cap="none" strike="noStrike">
              <a:solidFill>
                <a:srgbClr val="1A2744"/>
              </a:solidFill>
              <a:latin typeface="Inter Medium"/>
              <a:ea typeface="Inter Medium"/>
              <a:cs typeface="Inter Medium"/>
              <a:sym typeface="Inter Medium"/>
            </a:endParaRPr>
          </a:p>
        </p:txBody>
      </p:sp>
      <p:sp>
        <p:nvSpPr>
          <p:cNvPr id="272" name="Google Shape;272;p30"/>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3" name="Google Shape;273;p30"/>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pic>
        <p:nvPicPr>
          <p:cNvPr id="274" name="Google Shape;274;p30"/>
          <p:cNvPicPr preferRelativeResize="0"/>
          <p:nvPr/>
        </p:nvPicPr>
        <p:blipFill rotWithShape="1">
          <a:blip r:embed="rId3">
            <a:alphaModFix/>
          </a:blip>
          <a:srcRect b="0" l="0" r="0" t="0"/>
          <a:stretch/>
        </p:blipFill>
        <p:spPr>
          <a:xfrm>
            <a:off x="824675" y="1693875"/>
            <a:ext cx="5150674" cy="2665820"/>
          </a:xfrm>
          <a:prstGeom prst="rect">
            <a:avLst/>
          </a:prstGeom>
          <a:noFill/>
          <a:ln>
            <a:noFill/>
          </a:ln>
        </p:spPr>
      </p:pic>
      <p:sp>
        <p:nvSpPr>
          <p:cNvPr id="275" name="Google Shape;275;p30"/>
          <p:cNvSpPr txBox="1"/>
          <p:nvPr/>
        </p:nvSpPr>
        <p:spPr>
          <a:xfrm>
            <a:off x="6040950" y="1730750"/>
            <a:ext cx="2490000" cy="24552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1" i="0" sz="1000" u="none" cap="none" strike="noStrike">
              <a:solidFill>
                <a:srgbClr val="485269"/>
              </a:solidFill>
              <a:latin typeface="Inter"/>
              <a:ea typeface="Inter"/>
              <a:cs typeface="Inter"/>
              <a:sym typeface="Inter"/>
            </a:endParaRPr>
          </a:p>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Correlation coefficient between CVSS score and severity level is 0.9270402556785986. This indicates a strong positive correlation between CVSS score and severity level. This means that as CVSS score increases, severity level increases. In other words, more severe vulnerabilities tend to have higher CVSS scores.</a:t>
            </a:r>
            <a:endParaRPr b="0" i="0" sz="1000" u="none" cap="none" strike="noStrike">
              <a:solidFill>
                <a:srgbClr val="485269"/>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81" name="Google Shape;281;p31"/>
          <p:cNvSpPr txBox="1"/>
          <p:nvPr/>
        </p:nvSpPr>
        <p:spPr>
          <a:xfrm>
            <a:off x="360000" y="781675"/>
            <a:ext cx="5615400" cy="153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discovered earlier (date_added) are more likely to have a higher severity level.</a:t>
            </a:r>
            <a:endParaRPr b="0" i="0" sz="1400" u="none" cap="none" strike="noStrike">
              <a:solidFill>
                <a:srgbClr val="1A2744"/>
              </a:solidFill>
              <a:latin typeface="Inter Medium"/>
              <a:ea typeface="Inter Medium"/>
              <a:cs typeface="Inter Medium"/>
              <a:sym typeface="Inter Medium"/>
            </a:endParaRPr>
          </a:p>
        </p:txBody>
      </p:sp>
      <p:sp>
        <p:nvSpPr>
          <p:cNvPr id="282" name="Google Shape;282;p31"/>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31"/>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284" name="Google Shape;284;p31"/>
          <p:cNvSpPr txBox="1"/>
          <p:nvPr/>
        </p:nvSpPr>
        <p:spPr>
          <a:xfrm>
            <a:off x="5568450" y="1571025"/>
            <a:ext cx="3058800" cy="21525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1" i="0" sz="1000" u="none" cap="none" strike="noStrike">
              <a:solidFill>
                <a:srgbClr val="485269"/>
              </a:solidFill>
              <a:latin typeface="Inter"/>
              <a:ea typeface="Inter"/>
              <a:cs typeface="Inter"/>
              <a:sym typeface="Inter"/>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average severity level of every quarter is HIGH, except for the third quarter of 2022, which is MEDIUM</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That there is a statistically significant difference between the average severity levels of the four quarters.</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In other words, the data suggests that the average severity level of vulnerabilities </a:t>
            </a:r>
            <a:r>
              <a:rPr lang="en-GB" sz="1050">
                <a:highlight>
                  <a:srgbClr val="FFFFFF"/>
                </a:highlight>
              </a:rPr>
              <a:t>de</a:t>
            </a:r>
            <a:r>
              <a:rPr b="0" i="0" lang="en-GB" sz="1050" u="none" cap="none" strike="noStrike">
                <a:solidFill>
                  <a:srgbClr val="000000"/>
                </a:solidFill>
                <a:highlight>
                  <a:srgbClr val="FFFFFF"/>
                </a:highlight>
                <a:latin typeface="Arial"/>
                <a:ea typeface="Arial"/>
                <a:cs typeface="Arial"/>
                <a:sym typeface="Arial"/>
              </a:rPr>
              <a:t>creased from 2021Q4 to 2022Q3.</a:t>
            </a:r>
            <a:endParaRPr b="0" i="0" sz="1000" u="none" cap="none" strike="noStrike">
              <a:solidFill>
                <a:srgbClr val="485269"/>
              </a:solidFill>
              <a:latin typeface="Inter"/>
              <a:ea typeface="Inter"/>
              <a:cs typeface="Inter"/>
              <a:sym typeface="Inter"/>
            </a:endParaRPr>
          </a:p>
        </p:txBody>
      </p:sp>
      <p:pic>
        <p:nvPicPr>
          <p:cNvPr id="285" name="Google Shape;285;p31"/>
          <p:cNvPicPr preferRelativeResize="0"/>
          <p:nvPr/>
        </p:nvPicPr>
        <p:blipFill rotWithShape="1">
          <a:blip r:embed="rId3">
            <a:alphaModFix/>
          </a:blip>
          <a:srcRect b="0" l="0" r="0" t="0"/>
          <a:stretch/>
        </p:blipFill>
        <p:spPr>
          <a:xfrm>
            <a:off x="777025" y="1465275"/>
            <a:ext cx="4734601" cy="2580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nvSpPr>
        <p:spPr>
          <a:xfrm>
            <a:off x="360000" y="360000"/>
            <a:ext cx="42087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Team Members</a:t>
            </a:r>
            <a:endParaRPr b="1" i="0" sz="2400" u="none" cap="none" strike="noStrike">
              <a:solidFill>
                <a:srgbClr val="3B82F6"/>
              </a:solidFill>
              <a:latin typeface="Inter"/>
              <a:ea typeface="Inter"/>
              <a:cs typeface="Inter"/>
              <a:sym typeface="Inter"/>
            </a:endParaRPr>
          </a:p>
        </p:txBody>
      </p:sp>
      <p:sp>
        <p:nvSpPr>
          <p:cNvPr id="81" name="Google Shape;81;p14"/>
          <p:cNvSpPr txBox="1"/>
          <p:nvPr/>
        </p:nvSpPr>
        <p:spPr>
          <a:xfrm>
            <a:off x="817200" y="1465275"/>
            <a:ext cx="2911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Open Sans"/>
                <a:ea typeface="Open Sans"/>
                <a:cs typeface="Open Sans"/>
                <a:sym typeface="Open Sans"/>
              </a:rPr>
              <a:t>Project Lead: </a:t>
            </a:r>
            <a:endParaRPr b="1"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Open Sans"/>
                <a:ea typeface="Open Sans"/>
                <a:cs typeface="Open Sans"/>
                <a:sym typeface="Open Sans"/>
              </a:rPr>
              <a:t>Philip Ogunmola</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Open Sans"/>
                <a:ea typeface="Open Sans"/>
                <a:cs typeface="Open Sans"/>
                <a:sym typeface="Open Sans"/>
              </a:rPr>
              <a:t>Assistant Project Lead: </a:t>
            </a:r>
            <a:endParaRPr b="1"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Open Sans"/>
                <a:ea typeface="Open Sans"/>
                <a:cs typeface="Open Sans"/>
                <a:sym typeface="Open Sans"/>
              </a:rPr>
              <a:t>Arundarasi Rajendran</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Open Sans"/>
                <a:ea typeface="Open Sans"/>
                <a:cs typeface="Open Sans"/>
                <a:sym typeface="Open Sans"/>
              </a:rPr>
              <a:t>Query Analyst: </a:t>
            </a:r>
            <a:endParaRPr b="1"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Open Sans"/>
                <a:ea typeface="Open Sans"/>
                <a:cs typeface="Open Sans"/>
                <a:sym typeface="Open Sans"/>
              </a:rPr>
              <a:t>Abdullateef Kawonise</a:t>
            </a:r>
            <a:endParaRPr b="0" i="0" sz="1400" u="none" cap="none" strike="noStrike">
              <a:solidFill>
                <a:srgbClr val="000000"/>
              </a:solidFill>
              <a:latin typeface="Open Sans"/>
              <a:ea typeface="Open Sans"/>
              <a:cs typeface="Open Sans"/>
              <a:sym typeface="Open Sans"/>
            </a:endParaRPr>
          </a:p>
        </p:txBody>
      </p:sp>
      <p:sp>
        <p:nvSpPr>
          <p:cNvPr id="82" name="Google Shape;82;p14"/>
          <p:cNvSpPr txBox="1"/>
          <p:nvPr/>
        </p:nvSpPr>
        <p:spPr>
          <a:xfrm>
            <a:off x="4472450" y="1065075"/>
            <a:ext cx="228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Open Sans"/>
                <a:ea typeface="Open Sans"/>
                <a:cs typeface="Open Sans"/>
                <a:sym typeface="Open Sans"/>
              </a:rPr>
              <a:t>Other Active Members</a:t>
            </a:r>
            <a:endParaRPr b="1" i="0" sz="1400" u="none" cap="none" strike="noStrike">
              <a:solidFill>
                <a:srgbClr val="000000"/>
              </a:solidFill>
              <a:latin typeface="Open Sans"/>
              <a:ea typeface="Open Sans"/>
              <a:cs typeface="Open Sans"/>
              <a:sym typeface="Open Sans"/>
            </a:endParaRPr>
          </a:p>
        </p:txBody>
      </p:sp>
      <p:sp>
        <p:nvSpPr>
          <p:cNvPr id="83" name="Google Shape;83;p14"/>
          <p:cNvSpPr txBox="1"/>
          <p:nvPr/>
        </p:nvSpPr>
        <p:spPr>
          <a:xfrm>
            <a:off x="4572000" y="1465275"/>
            <a:ext cx="291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Open Sans"/>
                <a:ea typeface="Open Sans"/>
                <a:cs typeface="Open Sans"/>
                <a:sym typeface="Open Sans"/>
              </a:rPr>
              <a:t>Anih Nathan Chizoba</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291" name="Google Shape;291;p32"/>
          <p:cNvSpPr txBox="1"/>
          <p:nvPr/>
        </p:nvSpPr>
        <p:spPr>
          <a:xfrm>
            <a:off x="360000" y="781675"/>
            <a:ext cx="4850100" cy="330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disclosed on certain days of the week (pub_date_dayofweek) are more likely to have a higher severity level.</a:t>
            </a:r>
            <a:endParaRPr b="0" i="0" sz="1000" u="none" cap="none" strike="noStrike">
              <a:solidFill>
                <a:schemeClr val="dk2"/>
              </a:solidFill>
              <a:latin typeface="Inter"/>
              <a:ea typeface="Inter"/>
              <a:cs typeface="Inter"/>
              <a:sym typeface="Inter"/>
            </a:endParaRPr>
          </a:p>
        </p:txBody>
      </p:sp>
      <p:sp>
        <p:nvSpPr>
          <p:cNvPr id="292" name="Google Shape;292;p32"/>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3" name="Google Shape;293;p32"/>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294" name="Google Shape;294;p32"/>
          <p:cNvSpPr txBox="1"/>
          <p:nvPr/>
        </p:nvSpPr>
        <p:spPr>
          <a:xfrm>
            <a:off x="5694425" y="1312875"/>
            <a:ext cx="3089100" cy="28959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Wednesdays had the highest number of vulnerabilities with the severity level "HIGH," followed by Thursdays and Tuesdays.</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Wednesday is the only day where the number of vulnerabilities was recorded as 'LOW'</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p-value of 0.112 suggests that the observed differences in severity levels could be due to chance.</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p-value is higher than the commonly used significance level of 0.05, indicating that the association is not statistically significant.</a:t>
            </a:r>
            <a:endParaRPr b="0" i="0" sz="1050" u="none" cap="none" strike="noStrike">
              <a:solidFill>
                <a:srgbClr val="000000"/>
              </a:solidFill>
              <a:highlight>
                <a:srgbClr val="FFFFFF"/>
              </a:highlight>
              <a:latin typeface="Arial"/>
              <a:ea typeface="Arial"/>
              <a:cs typeface="Arial"/>
              <a:sym typeface="Arial"/>
            </a:endParaRPr>
          </a:p>
        </p:txBody>
      </p:sp>
      <p:pic>
        <p:nvPicPr>
          <p:cNvPr id="295" name="Google Shape;295;p32"/>
          <p:cNvPicPr preferRelativeResize="0"/>
          <p:nvPr/>
        </p:nvPicPr>
        <p:blipFill rotWithShape="1">
          <a:blip r:embed="rId3">
            <a:alphaModFix/>
          </a:blip>
          <a:srcRect b="0" l="0" r="0" t="0"/>
          <a:stretch/>
        </p:blipFill>
        <p:spPr>
          <a:xfrm>
            <a:off x="360000" y="1465275"/>
            <a:ext cx="5263652" cy="27173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01" name="Google Shape;301;p33"/>
          <p:cNvSpPr txBox="1"/>
          <p:nvPr/>
        </p:nvSpPr>
        <p:spPr>
          <a:xfrm>
            <a:off x="360000" y="781675"/>
            <a:ext cx="4957800" cy="330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with a longer time between disclosure (pub_date) and the due date are more likely to have a higher severity level.</a:t>
            </a:r>
            <a:endParaRPr b="0" i="0" sz="1000" u="none" cap="none" strike="noStrike">
              <a:solidFill>
                <a:schemeClr val="dk2"/>
              </a:solidFill>
              <a:latin typeface="Inter"/>
              <a:ea typeface="Inter"/>
              <a:cs typeface="Inter"/>
              <a:sym typeface="Inter"/>
            </a:endParaRPr>
          </a:p>
        </p:txBody>
      </p:sp>
      <p:sp>
        <p:nvSpPr>
          <p:cNvPr id="302" name="Google Shape;302;p33"/>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33"/>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304" name="Google Shape;304;p33"/>
          <p:cNvSpPr txBox="1"/>
          <p:nvPr/>
        </p:nvSpPr>
        <p:spPr>
          <a:xfrm>
            <a:off x="5694425" y="1465275"/>
            <a:ext cx="3089100" cy="30819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average severity level does not exhibit a significant difference across the different time frames between vulnerability disclosure and the due date. The p-value of 0.275814417281595 indicates that there is no strong evidence to suggest a significant association between the time frame and severity level of vulnerabilities. Therefore, based on the available data, it can be concluded that the time difference between disclosure and the due date does not have a substantial impact on the severity level of vulnerabilities.</a:t>
            </a:r>
            <a:endParaRPr b="0" i="0" sz="1050" u="none" cap="none" strike="noStrike">
              <a:solidFill>
                <a:srgbClr val="000000"/>
              </a:solidFill>
              <a:highlight>
                <a:srgbClr val="FFFFFF"/>
              </a:highlight>
              <a:latin typeface="Arial"/>
              <a:ea typeface="Arial"/>
              <a:cs typeface="Arial"/>
              <a:sym typeface="Arial"/>
            </a:endParaRPr>
          </a:p>
        </p:txBody>
      </p:sp>
      <p:pic>
        <p:nvPicPr>
          <p:cNvPr id="305" name="Google Shape;305;p33"/>
          <p:cNvPicPr preferRelativeResize="0"/>
          <p:nvPr/>
        </p:nvPicPr>
        <p:blipFill rotWithShape="1">
          <a:blip r:embed="rId3">
            <a:alphaModFix/>
          </a:blip>
          <a:srcRect b="0" l="0" r="0" t="0"/>
          <a:stretch/>
        </p:blipFill>
        <p:spPr>
          <a:xfrm>
            <a:off x="360375" y="1465275"/>
            <a:ext cx="5264725" cy="272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11" name="Google Shape;311;p34"/>
          <p:cNvSpPr txBox="1"/>
          <p:nvPr/>
        </p:nvSpPr>
        <p:spPr>
          <a:xfrm>
            <a:off x="360000" y="781675"/>
            <a:ext cx="5389500" cy="330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with certain vectors or methods of exploitation are more likely to have a higher severity level.</a:t>
            </a:r>
            <a:endParaRPr b="0" i="0" sz="1000" u="none" cap="none" strike="noStrike">
              <a:solidFill>
                <a:schemeClr val="dk2"/>
              </a:solidFill>
              <a:latin typeface="Inter"/>
              <a:ea typeface="Inter"/>
              <a:cs typeface="Inter"/>
              <a:sym typeface="Inter"/>
            </a:endParaRPr>
          </a:p>
        </p:txBody>
      </p:sp>
      <p:sp>
        <p:nvSpPr>
          <p:cNvPr id="312" name="Google Shape;312;p34"/>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3" name="Google Shape;313;p34"/>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314" name="Google Shape;314;p34"/>
          <p:cNvSpPr txBox="1"/>
          <p:nvPr/>
        </p:nvSpPr>
        <p:spPr>
          <a:xfrm>
            <a:off x="5835750" y="1120888"/>
            <a:ext cx="3089100" cy="36393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average severity level varies across different vectors or methods of exploitation. Here are the average severity levels for each vector category:</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ANOVA results indicate a significant difference in severity levels between the vectors, as evidenced by the high F-statistic value of 37.44 and a very low p-value of 4.49e-16. This suggests that the choice of vector or method of exploitation has an impact on the severity level of vulnerabilities.</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Based on this observation, it can be concluded that vulnerabilities with certain vectors or methods of exploitation are more likely to have a higher severity level.</a:t>
            </a:r>
            <a:endParaRPr b="0" i="0" sz="1050" u="none" cap="none" strike="noStrike">
              <a:solidFill>
                <a:srgbClr val="000000"/>
              </a:solidFill>
              <a:highlight>
                <a:srgbClr val="FFFFFF"/>
              </a:highlight>
              <a:latin typeface="Arial"/>
              <a:ea typeface="Arial"/>
              <a:cs typeface="Arial"/>
              <a:sym typeface="Arial"/>
            </a:endParaRPr>
          </a:p>
        </p:txBody>
      </p:sp>
      <p:pic>
        <p:nvPicPr>
          <p:cNvPr id="315" name="Google Shape;315;p34"/>
          <p:cNvPicPr preferRelativeResize="0"/>
          <p:nvPr/>
        </p:nvPicPr>
        <p:blipFill rotWithShape="1">
          <a:blip r:embed="rId3">
            <a:alphaModFix/>
          </a:blip>
          <a:srcRect b="0" l="0" r="0" t="0"/>
          <a:stretch/>
        </p:blipFill>
        <p:spPr>
          <a:xfrm>
            <a:off x="360375" y="1465275"/>
            <a:ext cx="5389623" cy="27941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21" name="Google Shape;321;p35"/>
          <p:cNvSpPr txBox="1"/>
          <p:nvPr/>
        </p:nvSpPr>
        <p:spPr>
          <a:xfrm>
            <a:off x="360000" y="781675"/>
            <a:ext cx="5389500" cy="330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000000"/>
              </a:buClr>
              <a:buSzPts val="1000"/>
              <a:buFont typeface="Arial"/>
              <a:buNone/>
            </a:pPr>
            <a:r>
              <a:rPr b="0" i="0" lang="en-GB" sz="1000" u="none" cap="none" strike="noStrike">
                <a:solidFill>
                  <a:schemeClr val="dk2"/>
                </a:solidFill>
                <a:latin typeface="Inter"/>
                <a:ea typeface="Inter"/>
                <a:cs typeface="Inter"/>
                <a:sym typeface="Inter"/>
              </a:rPr>
              <a:t>Vulnerabilities with a higher CVSS score are less likely to require more complex actions to address them.</a:t>
            </a:r>
            <a:endParaRPr b="0" i="0" sz="1000" u="none" cap="none" strike="noStrike">
              <a:solidFill>
                <a:schemeClr val="dk2"/>
              </a:solidFill>
              <a:latin typeface="Inter"/>
              <a:ea typeface="Inter"/>
              <a:cs typeface="Inter"/>
              <a:sym typeface="Inter"/>
            </a:endParaRPr>
          </a:p>
        </p:txBody>
      </p:sp>
      <p:sp>
        <p:nvSpPr>
          <p:cNvPr id="322" name="Google Shape;322;p35"/>
          <p:cNvSpPr/>
          <p:nvPr/>
        </p:nvSpPr>
        <p:spPr>
          <a:xfrm>
            <a:off x="1379525" y="1217775"/>
            <a:ext cx="4734600" cy="495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35"/>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Hypothesis</a:t>
            </a:r>
            <a:endParaRPr b="1" i="0" sz="2400" u="none" cap="none" strike="noStrike">
              <a:solidFill>
                <a:srgbClr val="3B82F6"/>
              </a:solidFill>
              <a:latin typeface="Inter"/>
              <a:ea typeface="Inter"/>
              <a:cs typeface="Inter"/>
              <a:sym typeface="Inter"/>
            </a:endParaRPr>
          </a:p>
        </p:txBody>
      </p:sp>
      <p:sp>
        <p:nvSpPr>
          <p:cNvPr id="324" name="Google Shape;324;p35"/>
          <p:cNvSpPr txBox="1"/>
          <p:nvPr/>
        </p:nvSpPr>
        <p:spPr>
          <a:xfrm>
            <a:off x="5835750" y="1348313"/>
            <a:ext cx="3089100" cy="3081900"/>
          </a:xfrm>
          <a:prstGeom prst="rect">
            <a:avLst/>
          </a:prstGeom>
          <a:noFill/>
          <a:ln>
            <a:noFill/>
          </a:ln>
        </p:spPr>
        <p:txBody>
          <a:bodyPr anchorCtr="0" anchor="t" bIns="0" lIns="0" spcFirstLastPara="1" rIns="360000" wrap="square" tIns="0">
            <a:spAutoFit/>
          </a:bodyPr>
          <a:lstStyle/>
          <a:p>
            <a:pPr indent="0" lvl="0" marL="0" marR="0" rtl="0" algn="l">
              <a:lnSpc>
                <a:spcPct val="115000"/>
              </a:lnSpc>
              <a:spcBef>
                <a:spcPts val="0"/>
              </a:spcBef>
              <a:spcAft>
                <a:spcPts val="0"/>
              </a:spcAft>
              <a:buClr>
                <a:srgbClr val="000000"/>
              </a:buClr>
              <a:buSzPts val="1000"/>
              <a:buFont typeface="Arial"/>
              <a:buNone/>
            </a:pPr>
            <a:r>
              <a:rPr b="1" i="0" lang="en-GB" sz="1000" u="none" cap="none" strike="noStrike">
                <a:solidFill>
                  <a:srgbClr val="485269"/>
                </a:solidFill>
                <a:latin typeface="Inter"/>
                <a:ea typeface="Inter"/>
                <a:cs typeface="Inter"/>
                <a:sym typeface="Inter"/>
              </a:rPr>
              <a:t>Observation.</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110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analysis reveals that vulnerabilities with higher CVSS scores tend to require less complex actions to address them. </a:t>
            </a:r>
            <a:endParaRPr b="0" i="0" sz="1050" u="none" cap="none" strike="noStrike">
              <a:solidFill>
                <a:srgbClr val="000000"/>
              </a:solidFill>
              <a:highlight>
                <a:srgbClr val="FFFFFF"/>
              </a:highlight>
              <a:latin typeface="Arial"/>
              <a:ea typeface="Arial"/>
              <a:cs typeface="Arial"/>
              <a:sym typeface="Arial"/>
            </a:endParaRPr>
          </a:p>
          <a:p>
            <a:pPr indent="-295275" lvl="0" marL="457200" marR="0" rtl="0" algn="l">
              <a:lnSpc>
                <a:spcPct val="115000"/>
              </a:lnSpc>
              <a:spcBef>
                <a:spcPts val="0"/>
              </a:spcBef>
              <a:spcAft>
                <a:spcPts val="0"/>
              </a:spcAft>
              <a:buClr>
                <a:srgbClr val="000000"/>
              </a:buClr>
              <a:buSzPts val="1050"/>
              <a:buFont typeface="Arial"/>
              <a:buChar char="●"/>
            </a:pPr>
            <a:r>
              <a:rPr b="0" i="0" lang="en-GB" sz="1050" u="none" cap="none" strike="noStrike">
                <a:solidFill>
                  <a:srgbClr val="000000"/>
                </a:solidFill>
                <a:highlight>
                  <a:srgbClr val="FFFFFF"/>
                </a:highlight>
                <a:latin typeface="Arial"/>
                <a:ea typeface="Arial"/>
                <a:cs typeface="Arial"/>
                <a:sym typeface="Arial"/>
              </a:rPr>
              <a:t>The ANOVA results supports the hypothesis (H11) that vulnerabilities with higher CVSS scores are less likely to require more complex actions. The low p-value (0.0009228140205297224) and the relatively high F-statistic (7.067570585091135) indicate a statistically significant difference in complexity levels based on the CVSS scores.</a:t>
            </a:r>
            <a:endParaRPr b="0" i="0" sz="1050" u="none" cap="none" strike="noStrike">
              <a:solidFill>
                <a:srgbClr val="000000"/>
              </a:solidFill>
              <a:highlight>
                <a:srgbClr val="FFFFFF"/>
              </a:highlight>
              <a:latin typeface="Arial"/>
              <a:ea typeface="Arial"/>
              <a:cs typeface="Arial"/>
              <a:sym typeface="Arial"/>
            </a:endParaRPr>
          </a:p>
        </p:txBody>
      </p:sp>
      <p:pic>
        <p:nvPicPr>
          <p:cNvPr id="325" name="Google Shape;325;p35"/>
          <p:cNvPicPr preferRelativeResize="0"/>
          <p:nvPr/>
        </p:nvPicPr>
        <p:blipFill rotWithShape="1">
          <a:blip r:embed="rId3">
            <a:alphaModFix/>
          </a:blip>
          <a:srcRect b="0" l="0" r="0" t="0"/>
          <a:stretch/>
        </p:blipFill>
        <p:spPr>
          <a:xfrm>
            <a:off x="360000" y="1465275"/>
            <a:ext cx="5530950" cy="28479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6"/>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331" name="Google Shape;331;p36"/>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32" name="Google Shape;332;p36"/>
          <p:cNvSpPr txBox="1"/>
          <p:nvPr/>
        </p:nvSpPr>
        <p:spPr>
          <a:xfrm>
            <a:off x="360375" y="1099875"/>
            <a:ext cx="6340200" cy="3432300"/>
          </a:xfrm>
          <a:prstGeom prst="rect">
            <a:avLst/>
          </a:prstGeom>
          <a:noFill/>
          <a:ln>
            <a:noFill/>
          </a:ln>
        </p:spPr>
        <p:txBody>
          <a:bodyPr anchorCtr="0" anchor="t" bIns="91425" lIns="91425" spcFirstLastPara="1" rIns="91425" wrap="square" tIns="91425">
            <a:normAutofit fontScale="92500" lnSpcReduction="10000"/>
          </a:bodyPr>
          <a:lstStyle/>
          <a:p>
            <a:pPr indent="-299085" lvl="0" marL="457200" marR="190500" rtl="0" algn="l">
              <a:lnSpc>
                <a:spcPct val="115000"/>
              </a:lnSpc>
              <a:spcBef>
                <a:spcPts val="1100"/>
              </a:spcBef>
              <a:spcAft>
                <a:spcPts val="0"/>
              </a:spcAft>
              <a:buClr>
                <a:schemeClr val="dk1"/>
              </a:buClr>
              <a:buSzPct val="100000"/>
              <a:buChar char="●"/>
            </a:pPr>
            <a:r>
              <a:rPr b="1" lang="en-GB" sz="1200">
                <a:solidFill>
                  <a:schemeClr val="dk1"/>
                </a:solidFill>
              </a:rPr>
              <a:t>Brief Summary</a:t>
            </a:r>
            <a:endParaRPr b="1"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Correlation coefficient between CVSS score and severity level is highly positive</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Earlier date added are more likely to have higher severity level</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Certain CWE category are more likely to have high severity level </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Certain vendor projects are more likely to have a higher severity level</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Vulnerabilities with a higher complexity level are more likely to have a higher severity level</a:t>
            </a:r>
            <a:endParaRPr sz="1200">
              <a:solidFill>
                <a:schemeClr val="dk1"/>
              </a:solidFill>
            </a:endParaRPr>
          </a:p>
          <a:p>
            <a:pPr indent="-299085" lvl="1" marL="914400" marR="190500" rtl="0" algn="l">
              <a:lnSpc>
                <a:spcPct val="115000"/>
              </a:lnSpc>
              <a:spcBef>
                <a:spcPts val="0"/>
              </a:spcBef>
              <a:spcAft>
                <a:spcPts val="0"/>
              </a:spcAft>
              <a:buClr>
                <a:schemeClr val="dk1"/>
              </a:buClr>
              <a:buSzPct val="100000"/>
              <a:buChar char="○"/>
            </a:pPr>
            <a:r>
              <a:rPr lang="en-GB" sz="1200">
                <a:solidFill>
                  <a:schemeClr val="dk1"/>
                </a:solidFill>
              </a:rPr>
              <a:t>Vulnerabilities with higher CVSS scores tend to require less complex actions to address them. The average complexity level for vulnerabilities with low CVSS scores is 2.0</a:t>
            </a:r>
            <a:endParaRPr sz="1200">
              <a:solidFill>
                <a:schemeClr val="dk1"/>
              </a:solidFill>
            </a:endParaRPr>
          </a:p>
          <a:p>
            <a:pPr indent="0" lvl="0" marL="914400" marR="190500" rtl="0" algn="l">
              <a:lnSpc>
                <a:spcPct val="115000"/>
              </a:lnSpc>
              <a:spcBef>
                <a:spcPts val="0"/>
              </a:spcBef>
              <a:spcAft>
                <a:spcPts val="0"/>
              </a:spcAft>
              <a:buNone/>
            </a:pPr>
            <a:r>
              <a:t/>
            </a:r>
            <a:endParaRPr sz="1200">
              <a:solidFill>
                <a:schemeClr val="dk1"/>
              </a:solidFill>
            </a:endParaRPr>
          </a:p>
          <a:p>
            <a:pPr indent="-299085" lvl="0" marL="457200" marR="190500" rtl="0" algn="l">
              <a:lnSpc>
                <a:spcPct val="115000"/>
              </a:lnSpc>
              <a:spcBef>
                <a:spcPts val="0"/>
              </a:spcBef>
              <a:spcAft>
                <a:spcPts val="0"/>
              </a:spcAft>
              <a:buClr>
                <a:schemeClr val="dk1"/>
              </a:buClr>
              <a:buSzPct val="100000"/>
              <a:buChar char="●"/>
            </a:pPr>
            <a:r>
              <a:rPr b="1" i="0" lang="en-GB" sz="1200" u="none" cap="none" strike="noStrike">
                <a:solidFill>
                  <a:schemeClr val="dk1"/>
                </a:solidFill>
                <a:latin typeface="Arial"/>
                <a:ea typeface="Arial"/>
                <a:cs typeface="Arial"/>
                <a:sym typeface="Arial"/>
              </a:rPr>
              <a:t>Challenges faced</a:t>
            </a:r>
            <a:endParaRPr b="1" i="0" sz="1200" u="none" cap="none" strike="noStrike">
              <a:solidFill>
                <a:schemeClr val="dk1"/>
              </a:solidFill>
              <a:latin typeface="Arial"/>
              <a:ea typeface="Arial"/>
              <a:cs typeface="Arial"/>
              <a:sym typeface="Arial"/>
            </a:endParaRPr>
          </a:p>
          <a:p>
            <a:pPr indent="-299085" lvl="1" marL="914400" marR="190500" rtl="0" algn="l">
              <a:lnSpc>
                <a:spcPct val="115000"/>
              </a:lnSpc>
              <a:spcBef>
                <a:spcPts val="0"/>
              </a:spcBef>
              <a:spcAft>
                <a:spcPts val="0"/>
              </a:spcAft>
              <a:buClr>
                <a:schemeClr val="dk1"/>
              </a:buClr>
              <a:buSzPct val="100000"/>
              <a:buFont typeface="Arial"/>
              <a:buChar char="○"/>
            </a:pPr>
            <a:r>
              <a:rPr b="0" i="0" lang="en-GB" sz="1200" u="none" cap="none" strike="noStrike">
                <a:solidFill>
                  <a:schemeClr val="dk1"/>
                </a:solidFill>
                <a:latin typeface="Arial"/>
                <a:ea typeface="Arial"/>
                <a:cs typeface="Arial"/>
                <a:sym typeface="Arial"/>
              </a:rPr>
              <a:t>Handling the missing values so that not as many data is removed from the dataset</a:t>
            </a:r>
            <a:endParaRPr b="0" i="0" sz="1200" u="none" cap="none" strike="noStrike">
              <a:solidFill>
                <a:schemeClr val="dk1"/>
              </a:solidFill>
              <a:latin typeface="Arial"/>
              <a:ea typeface="Arial"/>
              <a:cs typeface="Arial"/>
              <a:sym typeface="Arial"/>
            </a:endParaRPr>
          </a:p>
          <a:p>
            <a:pPr indent="0" lvl="0" marL="457200" marR="190500" rtl="0" algn="l">
              <a:lnSpc>
                <a:spcPct val="115000"/>
              </a:lnSpc>
              <a:spcBef>
                <a:spcPts val="0"/>
              </a:spcBef>
              <a:spcAft>
                <a:spcPts val="0"/>
              </a:spcAft>
              <a:buNone/>
            </a:pPr>
            <a:r>
              <a:t/>
            </a:r>
            <a:endParaRPr sz="1200">
              <a:solidFill>
                <a:schemeClr val="dk1"/>
              </a:solidFill>
            </a:endParaRPr>
          </a:p>
          <a:p>
            <a:pPr indent="-299085" lvl="0" marL="457200" marR="190500" rtl="0" algn="l">
              <a:lnSpc>
                <a:spcPct val="115000"/>
              </a:lnSpc>
              <a:spcBef>
                <a:spcPts val="0"/>
              </a:spcBef>
              <a:spcAft>
                <a:spcPts val="0"/>
              </a:spcAft>
              <a:buClr>
                <a:schemeClr val="dk1"/>
              </a:buClr>
              <a:buSzPct val="100000"/>
              <a:buFont typeface="Arial"/>
              <a:buChar char="●"/>
            </a:pPr>
            <a:r>
              <a:rPr b="1" i="0" lang="en-GB" sz="1200" u="none" cap="none" strike="noStrike">
                <a:solidFill>
                  <a:schemeClr val="dk1"/>
                </a:solidFill>
                <a:latin typeface="Arial"/>
                <a:ea typeface="Arial"/>
                <a:cs typeface="Arial"/>
                <a:sym typeface="Arial"/>
              </a:rPr>
              <a:t>Recommendations for future research</a:t>
            </a:r>
            <a:endParaRPr b="0" i="0" sz="1200" u="none" cap="none" strike="noStrike">
              <a:solidFill>
                <a:schemeClr val="dk1"/>
              </a:solidFill>
              <a:latin typeface="Arial"/>
              <a:ea typeface="Arial"/>
              <a:cs typeface="Arial"/>
              <a:sym typeface="Arial"/>
            </a:endParaRPr>
          </a:p>
          <a:p>
            <a:pPr indent="-299085" lvl="1" marL="914400" marR="190500" rtl="0" algn="l">
              <a:lnSpc>
                <a:spcPct val="115000"/>
              </a:lnSpc>
              <a:spcBef>
                <a:spcPts val="0"/>
              </a:spcBef>
              <a:spcAft>
                <a:spcPts val="0"/>
              </a:spcAft>
              <a:buClr>
                <a:schemeClr val="dk1"/>
              </a:buClr>
              <a:buSzPct val="100000"/>
              <a:buFont typeface="Arial"/>
              <a:buChar char="○"/>
            </a:pPr>
            <a:r>
              <a:rPr b="0" i="0" lang="en-GB" sz="1200" u="none" cap="none" strike="noStrike">
                <a:solidFill>
                  <a:schemeClr val="dk1"/>
                </a:solidFill>
                <a:latin typeface="Arial"/>
                <a:ea typeface="Arial"/>
                <a:cs typeface="Arial"/>
                <a:sym typeface="Arial"/>
              </a:rPr>
              <a:t>More data is needed to perform more insight that will benefit the company in their decision making</a:t>
            </a:r>
            <a:endParaRPr b="0" i="0" sz="1200" u="none" cap="none" strike="noStrike">
              <a:solidFill>
                <a:schemeClr val="dk1"/>
              </a:solidFill>
              <a:latin typeface="Arial"/>
              <a:ea typeface="Arial"/>
              <a:cs typeface="Arial"/>
              <a:sym typeface="Arial"/>
            </a:endParaRPr>
          </a:p>
        </p:txBody>
      </p:sp>
      <p:sp>
        <p:nvSpPr>
          <p:cNvPr id="333" name="Google Shape;333;p36"/>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lang="en-GB" sz="2400">
                <a:solidFill>
                  <a:schemeClr val="dk1"/>
                </a:solidFill>
                <a:latin typeface="Inter"/>
                <a:ea typeface="Inter"/>
                <a:cs typeface="Inter"/>
                <a:sym typeface="Inter"/>
              </a:rPr>
              <a:t>Summary</a:t>
            </a:r>
            <a:endParaRPr b="1" i="0" sz="2400" u="none" cap="none" strike="noStrike">
              <a:solidFill>
                <a:schemeClr val="dk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37"/>
          <p:cNvPicPr preferRelativeResize="0"/>
          <p:nvPr/>
        </p:nvPicPr>
        <p:blipFill rotWithShape="1">
          <a:blip r:embed="rId3">
            <a:alphaModFix/>
          </a:blip>
          <a:srcRect b="0" l="0" r="0" t="0"/>
          <a:stretch/>
        </p:blipFill>
        <p:spPr>
          <a:xfrm>
            <a:off x="-237075" y="-66680"/>
            <a:ext cx="9381077" cy="5276861"/>
          </a:xfrm>
          <a:prstGeom prst="rect">
            <a:avLst/>
          </a:prstGeom>
          <a:noFill/>
          <a:ln>
            <a:noFill/>
          </a:ln>
        </p:spPr>
      </p:pic>
      <p:sp>
        <p:nvSpPr>
          <p:cNvPr id="339" name="Google Shape;339;p37"/>
          <p:cNvSpPr txBox="1"/>
          <p:nvPr/>
        </p:nvSpPr>
        <p:spPr>
          <a:xfrm>
            <a:off x="2347463" y="2396550"/>
            <a:ext cx="4212000" cy="350400"/>
          </a:xfrm>
          <a:prstGeom prst="rect">
            <a:avLst/>
          </a:prstGeom>
          <a:noFill/>
          <a:ln>
            <a:noFill/>
          </a:ln>
        </p:spPr>
        <p:txBody>
          <a:bodyPr anchorCtr="0" anchor="t" bIns="36000" lIns="0" spcFirstLastPara="1" rIns="0" wrap="square" tIns="0">
            <a:spAutoFit/>
          </a:bodyPr>
          <a:lstStyle/>
          <a:p>
            <a:pPr indent="0" lvl="0" marL="0" marR="0" rtl="0" algn="ctr">
              <a:lnSpc>
                <a:spcPct val="85000"/>
              </a:lnSpc>
              <a:spcBef>
                <a:spcPts val="0"/>
              </a:spcBef>
              <a:spcAft>
                <a:spcPts val="0"/>
              </a:spcAft>
              <a:buClr>
                <a:srgbClr val="000000"/>
              </a:buClr>
              <a:buSzPts val="2400"/>
              <a:buFont typeface="Arial"/>
              <a:buNone/>
            </a:pPr>
            <a:r>
              <a:rPr b="1" i="0" lang="en-GB" sz="2400" u="none" cap="none" strike="noStrike">
                <a:solidFill>
                  <a:schemeClr val="dk1"/>
                </a:solidFill>
                <a:latin typeface="Inter"/>
                <a:ea typeface="Inter"/>
                <a:cs typeface="Inter"/>
                <a:sym typeface="Inter"/>
              </a:rPr>
              <a:t>Thank You</a:t>
            </a:r>
            <a:endParaRPr b="1" i="0" sz="2400" u="none" cap="none" strike="noStrike">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5"/>
          <p:cNvSpPr txBox="1"/>
          <p:nvPr/>
        </p:nvSpPr>
        <p:spPr>
          <a:xfrm>
            <a:off x="652018" y="436200"/>
            <a:ext cx="2247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Inter"/>
              <a:ea typeface="Inter"/>
              <a:cs typeface="Inter"/>
              <a:sym typeface="Inter"/>
            </a:endParaRPr>
          </a:p>
        </p:txBody>
      </p:sp>
      <p:sp>
        <p:nvSpPr>
          <p:cNvPr id="89" name="Google Shape;89;p15"/>
          <p:cNvSpPr txBox="1"/>
          <p:nvPr/>
        </p:nvSpPr>
        <p:spPr>
          <a:xfrm>
            <a:off x="365050" y="436200"/>
            <a:ext cx="42087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FFFFFF"/>
                </a:solidFill>
                <a:latin typeface="Inter"/>
                <a:ea typeface="Inter"/>
                <a:cs typeface="Inter"/>
                <a:sym typeface="Inter"/>
              </a:rPr>
              <a:t>Table of Content</a:t>
            </a:r>
            <a:endParaRPr b="1" i="0" sz="2000" u="none" cap="none" strike="noStrike">
              <a:solidFill>
                <a:srgbClr val="FFFFFF"/>
              </a:solidFill>
              <a:latin typeface="Inter"/>
              <a:ea typeface="Inter"/>
              <a:cs typeface="Inter"/>
              <a:sym typeface="Inter"/>
            </a:endParaRPr>
          </a:p>
        </p:txBody>
      </p:sp>
      <p:sp>
        <p:nvSpPr>
          <p:cNvPr id="90" name="Google Shape;90;p15"/>
          <p:cNvSpPr txBox="1"/>
          <p:nvPr/>
        </p:nvSpPr>
        <p:spPr>
          <a:xfrm>
            <a:off x="818859" y="10362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1</a:t>
            </a:r>
            <a:endParaRPr b="0" i="0" sz="2000" u="none" cap="none" strike="noStrike">
              <a:solidFill>
                <a:srgbClr val="BABEC7"/>
              </a:solidFill>
              <a:latin typeface="Inter"/>
              <a:ea typeface="Inter"/>
              <a:cs typeface="Inter"/>
              <a:sym typeface="Inter"/>
            </a:endParaRPr>
          </a:p>
        </p:txBody>
      </p:sp>
      <p:sp>
        <p:nvSpPr>
          <p:cNvPr id="91" name="Google Shape;91;p15"/>
          <p:cNvSpPr txBox="1"/>
          <p:nvPr/>
        </p:nvSpPr>
        <p:spPr>
          <a:xfrm>
            <a:off x="1408714" y="10362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Problem Statement</a:t>
            </a:r>
            <a:endParaRPr b="0" i="0" sz="2000" u="none" cap="none" strike="noStrike">
              <a:solidFill>
                <a:srgbClr val="BABEC7"/>
              </a:solidFill>
              <a:latin typeface="Inter"/>
              <a:ea typeface="Inter"/>
              <a:cs typeface="Inter"/>
              <a:sym typeface="Inter"/>
            </a:endParaRPr>
          </a:p>
        </p:txBody>
      </p:sp>
      <p:sp>
        <p:nvSpPr>
          <p:cNvPr id="92" name="Google Shape;92;p15"/>
          <p:cNvSpPr txBox="1"/>
          <p:nvPr/>
        </p:nvSpPr>
        <p:spPr>
          <a:xfrm>
            <a:off x="818859" y="14076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2</a:t>
            </a:r>
            <a:endParaRPr b="0" i="0" sz="2000" u="none" cap="none" strike="noStrike">
              <a:solidFill>
                <a:srgbClr val="BABEC7"/>
              </a:solidFill>
              <a:latin typeface="Inter"/>
              <a:ea typeface="Inter"/>
              <a:cs typeface="Inter"/>
              <a:sym typeface="Inter"/>
            </a:endParaRPr>
          </a:p>
        </p:txBody>
      </p:sp>
      <p:sp>
        <p:nvSpPr>
          <p:cNvPr id="93" name="Google Shape;93;p15"/>
          <p:cNvSpPr txBox="1"/>
          <p:nvPr/>
        </p:nvSpPr>
        <p:spPr>
          <a:xfrm>
            <a:off x="1408714" y="14076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Aims and Objectives</a:t>
            </a:r>
            <a:endParaRPr b="0" i="0" sz="2000" u="none" cap="none" strike="noStrike">
              <a:solidFill>
                <a:srgbClr val="BABEC7"/>
              </a:solidFill>
              <a:latin typeface="Inter"/>
              <a:ea typeface="Inter"/>
              <a:cs typeface="Inter"/>
              <a:sym typeface="Inter"/>
            </a:endParaRPr>
          </a:p>
        </p:txBody>
      </p:sp>
      <p:sp>
        <p:nvSpPr>
          <p:cNvPr id="94" name="Google Shape;94;p15"/>
          <p:cNvSpPr txBox="1"/>
          <p:nvPr/>
        </p:nvSpPr>
        <p:spPr>
          <a:xfrm>
            <a:off x="818850" y="2056500"/>
            <a:ext cx="4208700" cy="307800"/>
          </a:xfrm>
          <a:prstGeom prst="rect">
            <a:avLst/>
          </a:prstGeom>
          <a:noFill/>
          <a:ln>
            <a:noFill/>
          </a:ln>
        </p:spPr>
        <p:txBody>
          <a:bodyPr anchorCtr="0" anchor="t" bIns="0" lIns="61200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1A2744"/>
                </a:solidFill>
                <a:latin typeface="Inter"/>
                <a:ea typeface="Inter"/>
                <a:cs typeface="Inter"/>
                <a:sym typeface="Inter"/>
              </a:rPr>
              <a:t>Nullam dictum felis eu pede mollis pretium. Integer tincidunt. Cras dapibus. Vivamus elementum semper nisi.</a:t>
            </a:r>
            <a:endParaRPr b="0" i="0" sz="1000" u="none" cap="none" strike="noStrike">
              <a:solidFill>
                <a:srgbClr val="1A2744"/>
              </a:solidFill>
              <a:latin typeface="Inter"/>
              <a:ea typeface="Inter"/>
              <a:cs typeface="Inter"/>
              <a:sym typeface="Inter"/>
            </a:endParaRPr>
          </a:p>
        </p:txBody>
      </p:sp>
      <p:sp>
        <p:nvSpPr>
          <p:cNvPr id="95" name="Google Shape;95;p15"/>
          <p:cNvSpPr txBox="1"/>
          <p:nvPr/>
        </p:nvSpPr>
        <p:spPr>
          <a:xfrm>
            <a:off x="818859" y="17790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3</a:t>
            </a:r>
            <a:endParaRPr b="0" i="0" sz="2000" u="none" cap="none" strike="noStrike">
              <a:solidFill>
                <a:srgbClr val="BABEC7"/>
              </a:solidFill>
              <a:latin typeface="Inter"/>
              <a:ea typeface="Inter"/>
              <a:cs typeface="Inter"/>
              <a:sym typeface="Inter"/>
            </a:endParaRPr>
          </a:p>
        </p:txBody>
      </p:sp>
      <p:sp>
        <p:nvSpPr>
          <p:cNvPr id="96" name="Google Shape;96;p15"/>
          <p:cNvSpPr txBox="1"/>
          <p:nvPr/>
        </p:nvSpPr>
        <p:spPr>
          <a:xfrm>
            <a:off x="1408725" y="1779000"/>
            <a:ext cx="42558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Data Wrangling and Preprocessing</a:t>
            </a:r>
            <a:endParaRPr b="0" i="0" sz="2000" u="none" cap="none" strike="noStrike">
              <a:solidFill>
                <a:srgbClr val="BABEC7"/>
              </a:solidFill>
              <a:latin typeface="Inter"/>
              <a:ea typeface="Inter"/>
              <a:cs typeface="Inter"/>
              <a:sym typeface="Inter"/>
            </a:endParaRPr>
          </a:p>
        </p:txBody>
      </p:sp>
      <p:sp>
        <p:nvSpPr>
          <p:cNvPr id="97" name="Google Shape;97;p15"/>
          <p:cNvSpPr txBox="1"/>
          <p:nvPr/>
        </p:nvSpPr>
        <p:spPr>
          <a:xfrm>
            <a:off x="818850" y="2885100"/>
            <a:ext cx="4208700" cy="307800"/>
          </a:xfrm>
          <a:prstGeom prst="rect">
            <a:avLst/>
          </a:prstGeom>
          <a:noFill/>
          <a:ln>
            <a:noFill/>
          </a:ln>
        </p:spPr>
        <p:txBody>
          <a:bodyPr anchorCtr="0" anchor="t" bIns="0" lIns="61200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1A2744"/>
                </a:solidFill>
                <a:latin typeface="Inter"/>
                <a:ea typeface="Inter"/>
                <a:cs typeface="Inter"/>
                <a:sym typeface="Inter"/>
              </a:rPr>
              <a:t>Aliquam lorem ante, dapibus in, viverra quis, feugiat a, tellus. Phasellus viverra nulla ut metus varius laoreet.</a:t>
            </a:r>
            <a:endParaRPr b="0" i="0" sz="1000" u="none" cap="none" strike="noStrike">
              <a:solidFill>
                <a:srgbClr val="1A2744"/>
              </a:solidFill>
              <a:latin typeface="Inter"/>
              <a:ea typeface="Inter"/>
              <a:cs typeface="Inter"/>
              <a:sym typeface="Inter"/>
            </a:endParaRPr>
          </a:p>
        </p:txBody>
      </p:sp>
      <p:sp>
        <p:nvSpPr>
          <p:cNvPr id="98" name="Google Shape;98;p15"/>
          <p:cNvSpPr txBox="1"/>
          <p:nvPr/>
        </p:nvSpPr>
        <p:spPr>
          <a:xfrm>
            <a:off x="818859" y="24552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5</a:t>
            </a:r>
            <a:endParaRPr b="0" i="0" sz="2000" u="none" cap="none" strike="noStrike">
              <a:solidFill>
                <a:srgbClr val="BABEC7"/>
              </a:solidFill>
              <a:latin typeface="Inter"/>
              <a:ea typeface="Inter"/>
              <a:cs typeface="Inter"/>
              <a:sym typeface="Inter"/>
            </a:endParaRPr>
          </a:p>
        </p:txBody>
      </p:sp>
      <p:sp>
        <p:nvSpPr>
          <p:cNvPr id="99" name="Google Shape;99;p15"/>
          <p:cNvSpPr txBox="1"/>
          <p:nvPr/>
        </p:nvSpPr>
        <p:spPr>
          <a:xfrm>
            <a:off x="1408714" y="24552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Exploratory Data Analysis</a:t>
            </a:r>
            <a:endParaRPr b="0" i="0" sz="2000" u="none" cap="none" strike="noStrike">
              <a:solidFill>
                <a:srgbClr val="BABEC7"/>
              </a:solidFill>
              <a:latin typeface="Inter"/>
              <a:ea typeface="Inter"/>
              <a:cs typeface="Inter"/>
              <a:sym typeface="Inter"/>
            </a:endParaRPr>
          </a:p>
        </p:txBody>
      </p:sp>
      <p:sp>
        <p:nvSpPr>
          <p:cNvPr id="100" name="Google Shape;100;p15"/>
          <p:cNvSpPr txBox="1"/>
          <p:nvPr/>
        </p:nvSpPr>
        <p:spPr>
          <a:xfrm>
            <a:off x="800525" y="3271200"/>
            <a:ext cx="4208700" cy="307800"/>
          </a:xfrm>
          <a:prstGeom prst="rect">
            <a:avLst/>
          </a:prstGeom>
          <a:noFill/>
          <a:ln>
            <a:noFill/>
          </a:ln>
        </p:spPr>
        <p:txBody>
          <a:bodyPr anchorCtr="0" anchor="t" bIns="0" lIns="61200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1A2744"/>
                </a:solidFill>
                <a:latin typeface="Inter"/>
                <a:ea typeface="Inter"/>
                <a:cs typeface="Inter"/>
                <a:sym typeface="Inter"/>
              </a:rPr>
              <a:t>Aliquam lorem ante, dapibus in, viverra quis, feugiat a, tellus. Phasellus viverra nulla ut metus varius laoreet.</a:t>
            </a:r>
            <a:endParaRPr b="0" i="0" sz="1000" u="none" cap="none" strike="noStrike">
              <a:solidFill>
                <a:srgbClr val="1A2744"/>
              </a:solidFill>
              <a:latin typeface="Inter"/>
              <a:ea typeface="Inter"/>
              <a:cs typeface="Inter"/>
              <a:sym typeface="Inter"/>
            </a:endParaRPr>
          </a:p>
        </p:txBody>
      </p:sp>
      <p:sp>
        <p:nvSpPr>
          <p:cNvPr id="101" name="Google Shape;101;p15"/>
          <p:cNvSpPr txBox="1"/>
          <p:nvPr/>
        </p:nvSpPr>
        <p:spPr>
          <a:xfrm>
            <a:off x="800534" y="28413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6</a:t>
            </a:r>
            <a:endParaRPr b="0" i="0" sz="2000" u="none" cap="none" strike="noStrike">
              <a:solidFill>
                <a:srgbClr val="BABEC7"/>
              </a:solidFill>
              <a:latin typeface="Inter"/>
              <a:ea typeface="Inter"/>
              <a:cs typeface="Inter"/>
              <a:sym typeface="Inter"/>
            </a:endParaRPr>
          </a:p>
        </p:txBody>
      </p:sp>
      <p:sp>
        <p:nvSpPr>
          <p:cNvPr id="102" name="Google Shape;102;p15"/>
          <p:cNvSpPr txBox="1"/>
          <p:nvPr/>
        </p:nvSpPr>
        <p:spPr>
          <a:xfrm>
            <a:off x="1390389" y="28413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BABEC7"/>
                </a:solidFill>
                <a:latin typeface="Inter"/>
                <a:ea typeface="Inter"/>
                <a:cs typeface="Inter"/>
                <a:sym typeface="Inter"/>
              </a:rPr>
              <a:t>Statistical Analysis</a:t>
            </a:r>
            <a:endParaRPr b="0" i="0" sz="2000" u="none" cap="none" strike="noStrike">
              <a:solidFill>
                <a:srgbClr val="BABEC7"/>
              </a:solidFill>
              <a:latin typeface="Inter"/>
              <a:ea typeface="Inter"/>
              <a:cs typeface="Inter"/>
              <a:sym typeface="Inter"/>
            </a:endParaRPr>
          </a:p>
        </p:txBody>
      </p:sp>
      <p:sp>
        <p:nvSpPr>
          <p:cNvPr id="103" name="Google Shape;103;p15"/>
          <p:cNvSpPr txBox="1"/>
          <p:nvPr/>
        </p:nvSpPr>
        <p:spPr>
          <a:xfrm>
            <a:off x="876725" y="2484450"/>
            <a:ext cx="4208700" cy="307800"/>
          </a:xfrm>
          <a:prstGeom prst="rect">
            <a:avLst/>
          </a:prstGeom>
          <a:noFill/>
          <a:ln>
            <a:noFill/>
          </a:ln>
        </p:spPr>
        <p:txBody>
          <a:bodyPr anchorCtr="0" anchor="t" bIns="0" lIns="61200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1A2744"/>
                </a:solidFill>
                <a:latin typeface="Inter"/>
                <a:ea typeface="Inter"/>
                <a:cs typeface="Inter"/>
                <a:sym typeface="Inter"/>
              </a:rPr>
              <a:t>Nullam dictum felis eu pede mollis pretium. Integer tincidunt. Cras dapibus. Vivamus elementum semper nisi.</a:t>
            </a:r>
            <a:endParaRPr b="0" i="0" sz="1000" u="none" cap="none" strike="noStrike">
              <a:solidFill>
                <a:srgbClr val="1A2744"/>
              </a:solidFill>
              <a:latin typeface="Inter"/>
              <a:ea typeface="Inter"/>
              <a:cs typeface="Inter"/>
              <a:sym typeface="Inter"/>
            </a:endParaRPr>
          </a:p>
        </p:txBody>
      </p:sp>
      <p:sp>
        <p:nvSpPr>
          <p:cNvPr id="104" name="Google Shape;104;p15"/>
          <p:cNvSpPr txBox="1"/>
          <p:nvPr/>
        </p:nvSpPr>
        <p:spPr>
          <a:xfrm>
            <a:off x="818859" y="21171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4</a:t>
            </a:r>
            <a:endParaRPr b="0" i="0" sz="2000" u="none" cap="none" strike="noStrike">
              <a:solidFill>
                <a:srgbClr val="BABEC7"/>
              </a:solidFill>
              <a:latin typeface="Inter"/>
              <a:ea typeface="Inter"/>
              <a:cs typeface="Inter"/>
              <a:sym typeface="Inter"/>
            </a:endParaRPr>
          </a:p>
        </p:txBody>
      </p:sp>
      <p:sp>
        <p:nvSpPr>
          <p:cNvPr id="105" name="Google Shape;105;p15"/>
          <p:cNvSpPr txBox="1"/>
          <p:nvPr/>
        </p:nvSpPr>
        <p:spPr>
          <a:xfrm>
            <a:off x="1408725" y="2117100"/>
            <a:ext cx="42558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None/>
            </a:pPr>
            <a:r>
              <a:rPr lang="en-GB" sz="2000">
                <a:solidFill>
                  <a:srgbClr val="BABEC7"/>
                </a:solidFill>
                <a:latin typeface="Inter"/>
                <a:ea typeface="Inter"/>
                <a:cs typeface="Inter"/>
                <a:sym typeface="Inter"/>
              </a:rPr>
              <a:t>Data visualization, Tableau</a:t>
            </a:r>
            <a:endParaRPr sz="2000">
              <a:solidFill>
                <a:srgbClr val="BABEC7"/>
              </a:solidFill>
              <a:latin typeface="Inter"/>
              <a:ea typeface="Inter"/>
              <a:cs typeface="Inter"/>
              <a:sym typeface="Inter"/>
            </a:endParaRPr>
          </a:p>
        </p:txBody>
      </p:sp>
      <p:sp>
        <p:nvSpPr>
          <p:cNvPr id="106" name="Google Shape;106;p15"/>
          <p:cNvSpPr txBox="1"/>
          <p:nvPr/>
        </p:nvSpPr>
        <p:spPr>
          <a:xfrm>
            <a:off x="798847" y="3227400"/>
            <a:ext cx="290400" cy="344100"/>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7</a:t>
            </a:r>
            <a:endParaRPr b="0" i="0" sz="2000" u="none" cap="none" strike="noStrike">
              <a:solidFill>
                <a:srgbClr val="BABEC7"/>
              </a:solidFill>
              <a:latin typeface="Inter"/>
              <a:ea typeface="Inter"/>
              <a:cs typeface="Inter"/>
              <a:sym typeface="Inter"/>
            </a:endParaRPr>
          </a:p>
        </p:txBody>
      </p:sp>
      <p:sp>
        <p:nvSpPr>
          <p:cNvPr id="107" name="Google Shape;107;p15"/>
          <p:cNvSpPr txBox="1"/>
          <p:nvPr/>
        </p:nvSpPr>
        <p:spPr>
          <a:xfrm>
            <a:off x="1388702" y="3227400"/>
            <a:ext cx="3622200" cy="344100"/>
          </a:xfrm>
          <a:prstGeom prst="rect">
            <a:avLst/>
          </a:prstGeom>
          <a:noFill/>
          <a:ln>
            <a:noFill/>
          </a:ln>
        </p:spPr>
        <p:txBody>
          <a:bodyPr anchorCtr="0" anchor="t" bIns="3600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lang="en-GB" sz="2000">
                <a:solidFill>
                  <a:srgbClr val="BABEC7"/>
                </a:solidFill>
                <a:latin typeface="Inter"/>
                <a:ea typeface="Inter"/>
                <a:cs typeface="Inter"/>
                <a:sym typeface="Inter"/>
              </a:rPr>
              <a:t>Summary</a:t>
            </a:r>
            <a:endParaRPr b="0" i="0" sz="2000" u="none" cap="none" strike="noStrike">
              <a:solidFill>
                <a:srgbClr val="BABEC7"/>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p:nvPr/>
        </p:nvSpPr>
        <p:spPr>
          <a:xfrm>
            <a:off x="0" y="2571750"/>
            <a:ext cx="9144000" cy="2571600"/>
          </a:xfrm>
          <a:prstGeom prst="rect">
            <a:avLst/>
          </a:prstGeom>
          <a:solidFill>
            <a:srgbClr val="1A27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6"/>
          <p:cNvSpPr txBox="1"/>
          <p:nvPr/>
        </p:nvSpPr>
        <p:spPr>
          <a:xfrm>
            <a:off x="360000" y="360000"/>
            <a:ext cx="42087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Problem Statement</a:t>
            </a:r>
            <a:endParaRPr b="1" i="0" sz="2400" u="none" cap="none" strike="noStrike">
              <a:solidFill>
                <a:srgbClr val="3B82F6"/>
              </a:solidFill>
              <a:latin typeface="Inter"/>
              <a:ea typeface="Inter"/>
              <a:cs typeface="Inter"/>
              <a:sym typeface="Inter"/>
            </a:endParaRPr>
          </a:p>
        </p:txBody>
      </p:sp>
      <p:grpSp>
        <p:nvGrpSpPr>
          <p:cNvPr id="114" name="Google Shape;114;p16"/>
          <p:cNvGrpSpPr/>
          <p:nvPr/>
        </p:nvGrpSpPr>
        <p:grpSpPr>
          <a:xfrm>
            <a:off x="360000" y="3026976"/>
            <a:ext cx="8424008" cy="1176047"/>
            <a:chOff x="360000" y="3269545"/>
            <a:chExt cx="8424008" cy="1176047"/>
          </a:xfrm>
        </p:grpSpPr>
        <p:grpSp>
          <p:nvGrpSpPr>
            <p:cNvPr id="115" name="Google Shape;115;p16"/>
            <p:cNvGrpSpPr/>
            <p:nvPr/>
          </p:nvGrpSpPr>
          <p:grpSpPr>
            <a:xfrm>
              <a:off x="540001" y="3269580"/>
              <a:ext cx="2628007" cy="1176012"/>
              <a:chOff x="360000" y="2814288"/>
              <a:chExt cx="2808000" cy="1176012"/>
            </a:xfrm>
          </p:grpSpPr>
          <p:sp>
            <p:nvSpPr>
              <p:cNvPr id="116" name="Google Shape;116;p16"/>
              <p:cNvSpPr txBox="1"/>
              <p:nvPr/>
            </p:nvSpPr>
            <p:spPr>
              <a:xfrm>
                <a:off x="360000" y="2814288"/>
                <a:ext cx="2808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Inter Medium"/>
                    <a:ea typeface="Inter Medium"/>
                    <a:cs typeface="Inter Medium"/>
                    <a:sym typeface="Inter Medium"/>
                  </a:rPr>
                  <a:t>NUMBER OF UNIQUE IDENTIFIER</a:t>
                </a:r>
                <a:endParaRPr b="0" i="0" sz="1000" u="none" cap="none" strike="noStrike">
                  <a:solidFill>
                    <a:srgbClr val="FFFFFF"/>
                  </a:solidFill>
                  <a:latin typeface="Inter Medium"/>
                  <a:ea typeface="Inter Medium"/>
                  <a:cs typeface="Inter Medium"/>
                  <a:sym typeface="Inter Medium"/>
                </a:endParaRPr>
              </a:p>
            </p:txBody>
          </p:sp>
          <p:sp>
            <p:nvSpPr>
              <p:cNvPr id="117" name="Google Shape;117;p16"/>
              <p:cNvSpPr txBox="1"/>
              <p:nvPr/>
            </p:nvSpPr>
            <p:spPr>
              <a:xfrm>
                <a:off x="360000" y="2968200"/>
                <a:ext cx="2808000" cy="575700"/>
              </a:xfrm>
              <a:prstGeom prst="rect">
                <a:avLst/>
              </a:prstGeom>
              <a:noFill/>
              <a:ln>
                <a:noFill/>
              </a:ln>
            </p:spPr>
            <p:txBody>
              <a:bodyPr anchorCtr="0" anchor="t" bIns="0" lIns="0" spcFirstLastPara="1" rIns="0" wrap="square" tIns="180000">
                <a:spAutoFit/>
              </a:bodyPr>
              <a:lstStyle/>
              <a:p>
                <a:pPr indent="0" lvl="0" marL="0" marR="0" rtl="0" algn="l">
                  <a:lnSpc>
                    <a:spcPct val="80000"/>
                  </a:lnSpc>
                  <a:spcBef>
                    <a:spcPts val="0"/>
                  </a:spcBef>
                  <a:spcAft>
                    <a:spcPts val="0"/>
                  </a:spcAft>
                  <a:buClr>
                    <a:srgbClr val="000000"/>
                  </a:buClr>
                  <a:buSzPts val="1100"/>
                  <a:buFont typeface="Arial"/>
                  <a:buNone/>
                </a:pPr>
                <a:r>
                  <a:rPr b="1" i="0" lang="en-GB" sz="3200" u="none" cap="none" strike="noStrike">
                    <a:solidFill>
                      <a:srgbClr val="3B82F6"/>
                    </a:solidFill>
                    <a:latin typeface="Inter"/>
                    <a:ea typeface="Inter"/>
                    <a:cs typeface="Inter"/>
                    <a:sym typeface="Inter"/>
                  </a:rPr>
                  <a:t>860</a:t>
                </a:r>
                <a:endParaRPr b="1" i="0" sz="3200" u="none" cap="none" strike="noStrike">
                  <a:solidFill>
                    <a:srgbClr val="3B82F6"/>
                  </a:solidFill>
                  <a:latin typeface="Inter"/>
                  <a:ea typeface="Inter"/>
                  <a:cs typeface="Inter"/>
                  <a:sym typeface="Inter"/>
                </a:endParaRPr>
              </a:p>
            </p:txBody>
          </p:sp>
          <p:sp>
            <p:nvSpPr>
              <p:cNvPr id="118" name="Google Shape;118;p16"/>
              <p:cNvSpPr txBox="1"/>
              <p:nvPr/>
            </p:nvSpPr>
            <p:spPr>
              <a:xfrm>
                <a:off x="360000" y="3543900"/>
                <a:ext cx="2808000" cy="446400"/>
              </a:xfrm>
              <a:prstGeom prst="rect">
                <a:avLst/>
              </a:prstGeom>
              <a:noFill/>
              <a:ln>
                <a:noFill/>
              </a:ln>
            </p:spPr>
            <p:txBody>
              <a:bodyPr anchorCtr="0" anchor="t" bIns="0" lIns="0" spcFirstLastPara="1" rIns="360000" wrap="square" tIns="180000">
                <a:spAutoFit/>
              </a:bodyPr>
              <a:lstStyle/>
              <a:p>
                <a:pPr indent="0" lvl="0" marL="0" marR="0" rtl="0" algn="l">
                  <a:lnSpc>
                    <a:spcPct val="115000"/>
                  </a:lnSpc>
                  <a:spcBef>
                    <a:spcPts val="0"/>
                  </a:spcBef>
                  <a:spcAft>
                    <a:spcPts val="0"/>
                  </a:spcAft>
                  <a:buClr>
                    <a:srgbClr val="000000"/>
                  </a:buClr>
                  <a:buSzPts val="800"/>
                  <a:buFont typeface="Arial"/>
                  <a:buNone/>
                </a:pPr>
                <a:r>
                  <a:rPr b="0" i="0" lang="en-GB" sz="800" u="none" cap="none" strike="noStrike">
                    <a:solidFill>
                      <a:srgbClr val="BABEC7"/>
                    </a:solidFill>
                    <a:latin typeface="Inter"/>
                    <a:ea typeface="Inter"/>
                    <a:cs typeface="Inter"/>
                    <a:sym typeface="Inter"/>
                  </a:rPr>
                  <a:t>Based on the dataset, the cve_id is the unique identifier</a:t>
                </a:r>
                <a:endParaRPr b="0" i="0" sz="800" u="none" cap="none" strike="noStrike">
                  <a:solidFill>
                    <a:srgbClr val="BABEC7"/>
                  </a:solidFill>
                  <a:latin typeface="Inter"/>
                  <a:ea typeface="Inter"/>
                  <a:cs typeface="Inter"/>
                  <a:sym typeface="Inter"/>
                </a:endParaRPr>
              </a:p>
            </p:txBody>
          </p:sp>
        </p:grpSp>
        <p:grpSp>
          <p:nvGrpSpPr>
            <p:cNvPr id="119" name="Google Shape;119;p16"/>
            <p:cNvGrpSpPr/>
            <p:nvPr/>
          </p:nvGrpSpPr>
          <p:grpSpPr>
            <a:xfrm>
              <a:off x="3347903" y="3269545"/>
              <a:ext cx="2628007" cy="1176012"/>
              <a:chOff x="360000" y="2814288"/>
              <a:chExt cx="2808000" cy="1176012"/>
            </a:xfrm>
          </p:grpSpPr>
          <p:sp>
            <p:nvSpPr>
              <p:cNvPr id="120" name="Google Shape;120;p16"/>
              <p:cNvSpPr txBox="1"/>
              <p:nvPr/>
            </p:nvSpPr>
            <p:spPr>
              <a:xfrm>
                <a:off x="360000" y="2814288"/>
                <a:ext cx="2808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Inter Medium"/>
                    <a:ea typeface="Inter Medium"/>
                    <a:cs typeface="Inter Medium"/>
                    <a:sym typeface="Inter Medium"/>
                  </a:rPr>
                  <a:t>NUMBER OF ROWS</a:t>
                </a:r>
                <a:endParaRPr b="0" i="0" sz="1000" u="none" cap="none" strike="noStrike">
                  <a:solidFill>
                    <a:srgbClr val="FFFFFF"/>
                  </a:solidFill>
                  <a:latin typeface="Inter Medium"/>
                  <a:ea typeface="Inter Medium"/>
                  <a:cs typeface="Inter Medium"/>
                  <a:sym typeface="Inter Medium"/>
                </a:endParaRPr>
              </a:p>
            </p:txBody>
          </p:sp>
          <p:sp>
            <p:nvSpPr>
              <p:cNvPr id="121" name="Google Shape;121;p16"/>
              <p:cNvSpPr txBox="1"/>
              <p:nvPr/>
            </p:nvSpPr>
            <p:spPr>
              <a:xfrm>
                <a:off x="360000" y="2968200"/>
                <a:ext cx="2808000" cy="575700"/>
              </a:xfrm>
              <a:prstGeom prst="rect">
                <a:avLst/>
              </a:prstGeom>
              <a:noFill/>
              <a:ln>
                <a:noFill/>
              </a:ln>
            </p:spPr>
            <p:txBody>
              <a:bodyPr anchorCtr="0" anchor="t" bIns="0" lIns="0" spcFirstLastPara="1" rIns="0" wrap="square" tIns="180000">
                <a:spAutoFit/>
              </a:bodyPr>
              <a:lstStyle/>
              <a:p>
                <a:pPr indent="0" lvl="0" marL="0" marR="0" rtl="0" algn="l">
                  <a:lnSpc>
                    <a:spcPct val="80000"/>
                  </a:lnSpc>
                  <a:spcBef>
                    <a:spcPts val="0"/>
                  </a:spcBef>
                  <a:spcAft>
                    <a:spcPts val="0"/>
                  </a:spcAft>
                  <a:buClr>
                    <a:srgbClr val="000000"/>
                  </a:buClr>
                  <a:buSzPts val="3200"/>
                  <a:buFont typeface="Arial"/>
                  <a:buNone/>
                </a:pPr>
                <a:r>
                  <a:rPr b="1" i="0" lang="en-GB" sz="3200" u="none" cap="none" strike="noStrike">
                    <a:solidFill>
                      <a:srgbClr val="3B82F6"/>
                    </a:solidFill>
                    <a:latin typeface="Inter"/>
                    <a:ea typeface="Inter"/>
                    <a:cs typeface="Inter"/>
                    <a:sym typeface="Inter"/>
                  </a:rPr>
                  <a:t>3984</a:t>
                </a:r>
                <a:endParaRPr b="1" i="0" sz="3200" u="none" cap="none" strike="noStrike">
                  <a:solidFill>
                    <a:srgbClr val="3B82F6"/>
                  </a:solidFill>
                  <a:latin typeface="Inter"/>
                  <a:ea typeface="Inter"/>
                  <a:cs typeface="Inter"/>
                  <a:sym typeface="Inter"/>
                </a:endParaRPr>
              </a:p>
            </p:txBody>
          </p:sp>
          <p:sp>
            <p:nvSpPr>
              <p:cNvPr id="122" name="Google Shape;122;p16"/>
              <p:cNvSpPr txBox="1"/>
              <p:nvPr/>
            </p:nvSpPr>
            <p:spPr>
              <a:xfrm>
                <a:off x="360000" y="3543900"/>
                <a:ext cx="2808000" cy="446400"/>
              </a:xfrm>
              <a:prstGeom prst="rect">
                <a:avLst/>
              </a:prstGeom>
              <a:noFill/>
              <a:ln>
                <a:noFill/>
              </a:ln>
            </p:spPr>
            <p:txBody>
              <a:bodyPr anchorCtr="0" anchor="t" bIns="0" lIns="0" spcFirstLastPara="1" rIns="360000" wrap="square" tIns="180000">
                <a:spAutoFit/>
              </a:bodyPr>
              <a:lstStyle/>
              <a:p>
                <a:pPr indent="0" lvl="0" marL="0" marR="0" rtl="0" algn="l">
                  <a:lnSpc>
                    <a:spcPct val="115000"/>
                  </a:lnSpc>
                  <a:spcBef>
                    <a:spcPts val="0"/>
                  </a:spcBef>
                  <a:spcAft>
                    <a:spcPts val="0"/>
                  </a:spcAft>
                  <a:buClr>
                    <a:srgbClr val="000000"/>
                  </a:buClr>
                  <a:buSzPts val="800"/>
                  <a:buFont typeface="Arial"/>
                  <a:buNone/>
                </a:pPr>
                <a:r>
                  <a:rPr b="0" i="0" lang="en-GB" sz="800" u="none" cap="none" strike="noStrike">
                    <a:solidFill>
                      <a:srgbClr val="BABEC7"/>
                    </a:solidFill>
                    <a:latin typeface="Inter"/>
                    <a:ea typeface="Inter"/>
                    <a:cs typeface="Inter"/>
                    <a:sym typeface="Inter"/>
                  </a:rPr>
                  <a:t>This confirms that some unique identifiers have duplicates</a:t>
                </a:r>
                <a:endParaRPr b="0" i="0" sz="800" u="none" cap="none" strike="noStrike">
                  <a:solidFill>
                    <a:srgbClr val="BABEC7"/>
                  </a:solidFill>
                  <a:latin typeface="Inter"/>
                  <a:ea typeface="Inter"/>
                  <a:cs typeface="Inter"/>
                  <a:sym typeface="Inter"/>
                </a:endParaRPr>
              </a:p>
            </p:txBody>
          </p:sp>
        </p:grpSp>
        <p:grpSp>
          <p:nvGrpSpPr>
            <p:cNvPr id="123" name="Google Shape;123;p16"/>
            <p:cNvGrpSpPr/>
            <p:nvPr/>
          </p:nvGrpSpPr>
          <p:grpSpPr>
            <a:xfrm>
              <a:off x="6156001" y="3269580"/>
              <a:ext cx="2628007" cy="1176012"/>
              <a:chOff x="360000" y="2814288"/>
              <a:chExt cx="2808000" cy="1176012"/>
            </a:xfrm>
          </p:grpSpPr>
          <p:sp>
            <p:nvSpPr>
              <p:cNvPr id="124" name="Google Shape;124;p16"/>
              <p:cNvSpPr txBox="1"/>
              <p:nvPr/>
            </p:nvSpPr>
            <p:spPr>
              <a:xfrm>
                <a:off x="360000" y="2814288"/>
                <a:ext cx="2808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Inter Medium"/>
                    <a:ea typeface="Inter Medium"/>
                    <a:cs typeface="Inter Medium"/>
                    <a:sym typeface="Inter Medium"/>
                  </a:rPr>
                  <a:t>NUMBER OF </a:t>
                </a:r>
                <a:r>
                  <a:rPr lang="en-GB" sz="1000">
                    <a:solidFill>
                      <a:srgbClr val="FFFFFF"/>
                    </a:solidFill>
                    <a:latin typeface="Inter Medium"/>
                    <a:ea typeface="Inter Medium"/>
                    <a:cs typeface="Inter Medium"/>
                    <a:sym typeface="Inter Medium"/>
                  </a:rPr>
                  <a:t>COLUMNS</a:t>
                </a:r>
                <a:endParaRPr b="0" i="0" sz="1000" u="none" cap="none" strike="noStrike">
                  <a:solidFill>
                    <a:srgbClr val="FFFFFF"/>
                  </a:solidFill>
                  <a:latin typeface="Inter Medium"/>
                  <a:ea typeface="Inter Medium"/>
                  <a:cs typeface="Inter Medium"/>
                  <a:sym typeface="Inter Medium"/>
                </a:endParaRPr>
              </a:p>
            </p:txBody>
          </p:sp>
          <p:sp>
            <p:nvSpPr>
              <p:cNvPr id="125" name="Google Shape;125;p16"/>
              <p:cNvSpPr txBox="1"/>
              <p:nvPr/>
            </p:nvSpPr>
            <p:spPr>
              <a:xfrm>
                <a:off x="360000" y="2968200"/>
                <a:ext cx="2808000" cy="575700"/>
              </a:xfrm>
              <a:prstGeom prst="rect">
                <a:avLst/>
              </a:prstGeom>
              <a:noFill/>
              <a:ln>
                <a:noFill/>
              </a:ln>
            </p:spPr>
            <p:txBody>
              <a:bodyPr anchorCtr="0" anchor="t" bIns="0" lIns="0" spcFirstLastPara="1" rIns="0" wrap="square" tIns="180000">
                <a:spAutoFit/>
              </a:bodyPr>
              <a:lstStyle/>
              <a:p>
                <a:pPr indent="0" lvl="0" marL="0" marR="0" rtl="0" algn="l">
                  <a:lnSpc>
                    <a:spcPct val="80000"/>
                  </a:lnSpc>
                  <a:spcBef>
                    <a:spcPts val="0"/>
                  </a:spcBef>
                  <a:spcAft>
                    <a:spcPts val="0"/>
                  </a:spcAft>
                  <a:buClr>
                    <a:srgbClr val="000000"/>
                  </a:buClr>
                  <a:buSzPts val="1100"/>
                  <a:buFont typeface="Arial"/>
                  <a:buNone/>
                </a:pPr>
                <a:r>
                  <a:rPr b="1" lang="en-GB" sz="3200">
                    <a:solidFill>
                      <a:srgbClr val="3B82F6"/>
                    </a:solidFill>
                    <a:latin typeface="Inter"/>
                    <a:ea typeface="Inter"/>
                    <a:cs typeface="Inter"/>
                    <a:sym typeface="Inter"/>
                  </a:rPr>
                  <a:t>16</a:t>
                </a:r>
                <a:endParaRPr b="1" i="0" sz="3200" u="none" cap="none" strike="noStrike">
                  <a:solidFill>
                    <a:srgbClr val="3B82F6"/>
                  </a:solidFill>
                  <a:latin typeface="Inter"/>
                  <a:ea typeface="Inter"/>
                  <a:cs typeface="Inter"/>
                  <a:sym typeface="Inter"/>
                </a:endParaRPr>
              </a:p>
            </p:txBody>
          </p:sp>
          <p:sp>
            <p:nvSpPr>
              <p:cNvPr id="126" name="Google Shape;126;p16"/>
              <p:cNvSpPr txBox="1"/>
              <p:nvPr/>
            </p:nvSpPr>
            <p:spPr>
              <a:xfrm>
                <a:off x="360000" y="3543900"/>
                <a:ext cx="2808000" cy="446400"/>
              </a:xfrm>
              <a:prstGeom prst="rect">
                <a:avLst/>
              </a:prstGeom>
              <a:noFill/>
              <a:ln>
                <a:noFill/>
              </a:ln>
            </p:spPr>
            <p:txBody>
              <a:bodyPr anchorCtr="0" anchor="t" bIns="0" lIns="0" spcFirstLastPara="1" rIns="360000" wrap="square" tIns="180000">
                <a:spAutoFit/>
              </a:bodyPr>
              <a:lstStyle/>
              <a:p>
                <a:pPr indent="0" lvl="0" marL="0" marR="0" rtl="0" algn="l">
                  <a:lnSpc>
                    <a:spcPct val="115000"/>
                  </a:lnSpc>
                  <a:spcBef>
                    <a:spcPts val="0"/>
                  </a:spcBef>
                  <a:spcAft>
                    <a:spcPts val="0"/>
                  </a:spcAft>
                  <a:buClr>
                    <a:srgbClr val="000000"/>
                  </a:buClr>
                  <a:buSzPts val="800"/>
                  <a:buFont typeface="Arial"/>
                  <a:buNone/>
                </a:pPr>
                <a:r>
                  <a:rPr lang="en-GB" sz="800">
                    <a:solidFill>
                      <a:srgbClr val="BABEC7"/>
                    </a:solidFill>
                    <a:latin typeface="Inter"/>
                    <a:ea typeface="Inter"/>
                    <a:cs typeface="Inter"/>
                    <a:sym typeface="Inter"/>
                  </a:rPr>
                  <a:t>We originally had this much columns to deal with</a:t>
                </a:r>
                <a:endParaRPr b="0" i="0" sz="800" u="none" cap="none" strike="noStrike">
                  <a:solidFill>
                    <a:srgbClr val="BABEC7"/>
                  </a:solidFill>
                  <a:latin typeface="Inter"/>
                  <a:ea typeface="Inter"/>
                  <a:cs typeface="Inter"/>
                  <a:sym typeface="Inter"/>
                </a:endParaRPr>
              </a:p>
            </p:txBody>
          </p:sp>
        </p:grpSp>
        <p:cxnSp>
          <p:nvCxnSpPr>
            <p:cNvPr id="127" name="Google Shape;127;p16"/>
            <p:cNvCxnSpPr/>
            <p:nvPr/>
          </p:nvCxnSpPr>
          <p:spPr>
            <a:xfrm>
              <a:off x="360000" y="3299225"/>
              <a:ext cx="0" cy="1117500"/>
            </a:xfrm>
            <a:prstGeom prst="straightConnector1">
              <a:avLst/>
            </a:prstGeom>
            <a:noFill/>
            <a:ln cap="flat" cmpd="sng" w="19050">
              <a:solidFill>
                <a:srgbClr val="485269"/>
              </a:solidFill>
              <a:prstDash val="solid"/>
              <a:round/>
              <a:headEnd len="sm" w="sm" type="none"/>
              <a:tailEnd len="sm" w="sm" type="none"/>
            </a:ln>
          </p:spPr>
        </p:cxnSp>
        <p:cxnSp>
          <p:nvCxnSpPr>
            <p:cNvPr id="128" name="Google Shape;128;p16"/>
            <p:cNvCxnSpPr/>
            <p:nvPr/>
          </p:nvCxnSpPr>
          <p:spPr>
            <a:xfrm>
              <a:off x="3168000" y="3299225"/>
              <a:ext cx="0" cy="1117500"/>
            </a:xfrm>
            <a:prstGeom prst="straightConnector1">
              <a:avLst/>
            </a:prstGeom>
            <a:noFill/>
            <a:ln cap="flat" cmpd="sng" w="19050">
              <a:solidFill>
                <a:srgbClr val="485269"/>
              </a:solidFill>
              <a:prstDash val="solid"/>
              <a:round/>
              <a:headEnd len="sm" w="sm" type="none"/>
              <a:tailEnd len="sm" w="sm" type="none"/>
            </a:ln>
          </p:spPr>
        </p:cxnSp>
        <p:cxnSp>
          <p:nvCxnSpPr>
            <p:cNvPr id="129" name="Google Shape;129;p16"/>
            <p:cNvCxnSpPr/>
            <p:nvPr/>
          </p:nvCxnSpPr>
          <p:spPr>
            <a:xfrm>
              <a:off x="5975900" y="3299225"/>
              <a:ext cx="0" cy="1117500"/>
            </a:xfrm>
            <a:prstGeom prst="straightConnector1">
              <a:avLst/>
            </a:prstGeom>
            <a:noFill/>
            <a:ln cap="flat" cmpd="sng" w="19050">
              <a:solidFill>
                <a:srgbClr val="485269"/>
              </a:solidFill>
              <a:prstDash val="solid"/>
              <a:round/>
              <a:headEnd len="sm" w="sm" type="none"/>
              <a:tailEnd len="sm" w="sm" type="none"/>
            </a:ln>
          </p:spPr>
        </p:cxnSp>
      </p:grpSp>
      <p:sp>
        <p:nvSpPr>
          <p:cNvPr id="130" name="Google Shape;130;p16"/>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31" name="Google Shape;131;p16"/>
          <p:cNvSpPr txBox="1"/>
          <p:nvPr/>
        </p:nvSpPr>
        <p:spPr>
          <a:xfrm>
            <a:off x="358350" y="898050"/>
            <a:ext cx="8027100" cy="861900"/>
          </a:xfrm>
          <a:prstGeom prst="rect">
            <a:avLst/>
          </a:prstGeom>
          <a:noFill/>
          <a:ln>
            <a:noFill/>
          </a:ln>
        </p:spPr>
        <p:txBody>
          <a:bodyPr anchorCtr="0" anchor="t" bIns="0" lIns="0" spcFirstLastPara="1" rIns="360000" wrap="square" tIns="0">
            <a:spAutoFit/>
          </a:bodyPr>
          <a:lstStyle/>
          <a:p>
            <a:pPr indent="0" lvl="0" marL="0" marR="0" rtl="0" algn="just">
              <a:lnSpc>
                <a:spcPct val="115000"/>
              </a:lnSpc>
              <a:spcBef>
                <a:spcPts val="0"/>
              </a:spcBef>
              <a:spcAft>
                <a:spcPts val="0"/>
              </a:spcAft>
              <a:buNone/>
            </a:pPr>
            <a:r>
              <a:rPr lang="en-GB" sz="1000">
                <a:solidFill>
                  <a:srgbClr val="485269"/>
                </a:solidFill>
                <a:latin typeface="Inter"/>
                <a:ea typeface="Inter"/>
                <a:cs typeface="Inter"/>
                <a:sym typeface="Inter"/>
              </a:rPr>
              <a:t>Lack of comprehensive cybersecurity risk analysis system hinders effective vulnerability identification, assessment, and mitigation. Existing methods lack integration of crucial vulnerability information, leaving networks exposed to security breaches, compromising data integrity and confidentiality. Urgent need for a robust solution leveraging CISA Known Exploited Vulnerabilities catalog to provide actionable insights for proactive network protection and risk mitigation against evolving cyber threats.</a:t>
            </a:r>
            <a:endParaRPr b="0" i="0" sz="1000" u="none" cap="none" strike="noStrike">
              <a:solidFill>
                <a:srgbClr val="485269"/>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7"/>
          <p:cNvPicPr preferRelativeResize="0"/>
          <p:nvPr/>
        </p:nvPicPr>
        <p:blipFill rotWithShape="1">
          <a:blip r:embed="rId3">
            <a:alphaModFix/>
          </a:blip>
          <a:srcRect b="0" l="26191" r="32903" t="0"/>
          <a:stretch/>
        </p:blipFill>
        <p:spPr>
          <a:xfrm>
            <a:off x="4932000" y="0"/>
            <a:ext cx="4212000" cy="5143500"/>
          </a:xfrm>
          <a:prstGeom prst="rect">
            <a:avLst/>
          </a:prstGeom>
          <a:noFill/>
          <a:ln>
            <a:noFill/>
          </a:ln>
        </p:spPr>
      </p:pic>
      <p:sp>
        <p:nvSpPr>
          <p:cNvPr id="137" name="Google Shape;137;p17"/>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Aims and Objectives</a:t>
            </a:r>
            <a:endParaRPr b="1" i="0" sz="2400" u="none" cap="none" strike="noStrike">
              <a:solidFill>
                <a:srgbClr val="3B82F6"/>
              </a:solidFill>
              <a:latin typeface="Inter"/>
              <a:ea typeface="Inter"/>
              <a:cs typeface="Inter"/>
              <a:sym typeface="Inter"/>
            </a:endParaRPr>
          </a:p>
        </p:txBody>
      </p:sp>
      <p:sp>
        <p:nvSpPr>
          <p:cNvPr id="138" name="Google Shape;138;p17"/>
          <p:cNvSpPr txBox="1"/>
          <p:nvPr/>
        </p:nvSpPr>
        <p:spPr>
          <a:xfrm>
            <a:off x="360000" y="1465275"/>
            <a:ext cx="4212000" cy="1038900"/>
          </a:xfrm>
          <a:prstGeom prst="rect">
            <a:avLst/>
          </a:prstGeom>
          <a:noFill/>
          <a:ln>
            <a:noFill/>
          </a:ln>
        </p:spPr>
        <p:txBody>
          <a:bodyPr anchorCtr="0" anchor="t" bIns="0" lIns="0" spcFirstLastPara="1" rIns="360000" wrap="square" tIns="0">
            <a:spAutoFit/>
          </a:bodyPr>
          <a:lstStyle/>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Generate meaningful insights from the vulnerability analysis to identify potential risks and threats.</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Offer recommendations and actionable steps to mitigate identified vulnerabilities.</a:t>
            </a:r>
            <a:endParaRPr b="0" i="0" sz="1000" u="none" cap="none" strike="noStrike">
              <a:solidFill>
                <a:srgbClr val="485269"/>
              </a:solidFill>
              <a:latin typeface="Inter"/>
              <a:ea typeface="Inter"/>
              <a:cs typeface="Inter"/>
              <a:sym typeface="Inter"/>
            </a:endParaRPr>
          </a:p>
          <a:p>
            <a:pPr indent="-292100" lvl="0" marL="457200" marR="0" rtl="0" algn="just">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Enable organizations and individuals to take proactive measures to protect their networks and data.</a:t>
            </a:r>
            <a:endParaRPr b="0" i="0" sz="1000" u="none" cap="none" strike="noStrike">
              <a:solidFill>
                <a:srgbClr val="485269"/>
              </a:solidFill>
              <a:latin typeface="Inter"/>
              <a:ea typeface="Inter"/>
              <a:cs typeface="Inter"/>
              <a:sym typeface="Inter"/>
            </a:endParaRPr>
          </a:p>
        </p:txBody>
      </p:sp>
      <p:sp>
        <p:nvSpPr>
          <p:cNvPr id="139" name="Google Shape;139;p17"/>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chemeClr val="dk2"/>
                </a:solidFill>
                <a:latin typeface="Inter Medium"/>
                <a:ea typeface="Inter Medium"/>
                <a:cs typeface="Inter Medium"/>
                <a:sym typeface="Inter Medium"/>
              </a:rPr>
              <a:t>‹#›</a:t>
            </a:fld>
            <a:endParaRPr b="0" i="0" sz="600" u="none" cap="none" strike="noStrike">
              <a:solidFill>
                <a:schemeClr val="dk2"/>
              </a:solidFill>
              <a:latin typeface="Inter Medium"/>
              <a:ea typeface="Inter Medium"/>
              <a:cs typeface="Inter Medium"/>
              <a:sym typeface="Inter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nvSpPr>
        <p:spPr>
          <a:xfrm>
            <a:off x="355025" y="1494727"/>
            <a:ext cx="4212000" cy="350400"/>
          </a:xfrm>
          <a:prstGeom prst="rect">
            <a:avLst/>
          </a:prstGeom>
          <a:noFill/>
          <a:ln>
            <a:noFill/>
          </a:ln>
        </p:spPr>
        <p:txBody>
          <a:bodyPr anchorCtr="0" anchor="t" bIns="36000" lIns="0" spcFirstLastPara="1" rIns="36000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1A2744"/>
                </a:solidFill>
                <a:latin typeface="Inter"/>
                <a:ea typeface="Inter"/>
                <a:cs typeface="Inter"/>
                <a:sym typeface="Inter"/>
              </a:rPr>
              <a:t>Data Wrangling</a:t>
            </a:r>
            <a:endParaRPr b="1" i="0" sz="2400" u="none" cap="none" strike="noStrike">
              <a:solidFill>
                <a:srgbClr val="1A2744"/>
              </a:solidFill>
              <a:latin typeface="Inter"/>
              <a:ea typeface="Inter"/>
              <a:cs typeface="Inter"/>
              <a:sym typeface="Inter"/>
            </a:endParaRPr>
          </a:p>
        </p:txBody>
      </p:sp>
      <p:grpSp>
        <p:nvGrpSpPr>
          <p:cNvPr id="145" name="Google Shape;145;p18"/>
          <p:cNvGrpSpPr/>
          <p:nvPr/>
        </p:nvGrpSpPr>
        <p:grpSpPr>
          <a:xfrm>
            <a:off x="5097377" y="737400"/>
            <a:ext cx="4046677" cy="3668700"/>
            <a:chOff x="4572000" y="962400"/>
            <a:chExt cx="4572000" cy="3668700"/>
          </a:xfrm>
        </p:grpSpPr>
        <p:grpSp>
          <p:nvGrpSpPr>
            <p:cNvPr id="146" name="Google Shape;146;p18"/>
            <p:cNvGrpSpPr/>
            <p:nvPr/>
          </p:nvGrpSpPr>
          <p:grpSpPr>
            <a:xfrm>
              <a:off x="4572000" y="962400"/>
              <a:ext cx="4572000" cy="1080000"/>
              <a:chOff x="4572000" y="810000"/>
              <a:chExt cx="4572000" cy="1080000"/>
            </a:xfrm>
          </p:grpSpPr>
          <p:sp>
            <p:nvSpPr>
              <p:cNvPr id="147" name="Google Shape;147;p18"/>
              <p:cNvSpPr/>
              <p:nvPr/>
            </p:nvSpPr>
            <p:spPr>
              <a:xfrm>
                <a:off x="4572000" y="810000"/>
                <a:ext cx="1080000" cy="1080000"/>
              </a:xfrm>
              <a:prstGeom prst="ellipse">
                <a:avLst/>
              </a:prstGeom>
              <a:solidFill>
                <a:srgbClr val="3B82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8"/>
              <p:cNvSpPr/>
              <p:nvPr/>
            </p:nvSpPr>
            <p:spPr>
              <a:xfrm>
                <a:off x="5154900" y="810000"/>
                <a:ext cx="3989100" cy="1080000"/>
              </a:xfrm>
              <a:prstGeom prst="rect">
                <a:avLst/>
              </a:prstGeom>
              <a:solidFill>
                <a:srgbClr val="3B82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 name="Google Shape;149;p18"/>
            <p:cNvSpPr txBox="1"/>
            <p:nvPr/>
          </p:nvSpPr>
          <p:spPr>
            <a:xfrm>
              <a:off x="5017725" y="1157475"/>
              <a:ext cx="1668900" cy="785100"/>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rgbClr val="000000"/>
                </a:buClr>
                <a:buSzPts val="6000"/>
                <a:buFont typeface="Arial"/>
                <a:buNone/>
              </a:pPr>
              <a:r>
                <a:rPr b="0" i="0" lang="en-GB" sz="6000" u="none" cap="none" strike="noStrike">
                  <a:solidFill>
                    <a:srgbClr val="FFFFFF"/>
                  </a:solidFill>
                  <a:latin typeface="Inter"/>
                  <a:ea typeface="Inter"/>
                  <a:cs typeface="Inter"/>
                  <a:sym typeface="Inter"/>
                </a:rPr>
                <a:t>622</a:t>
              </a:r>
              <a:endParaRPr b="0" i="0" sz="6000" u="none" cap="none" strike="noStrike">
                <a:solidFill>
                  <a:srgbClr val="FFFFFF"/>
                </a:solidFill>
                <a:latin typeface="Inter"/>
                <a:ea typeface="Inter"/>
                <a:cs typeface="Inter"/>
                <a:sym typeface="Inter"/>
              </a:endParaRPr>
            </a:p>
          </p:txBody>
        </p:sp>
        <p:sp>
          <p:nvSpPr>
            <p:cNvPr id="150" name="Google Shape;150;p18"/>
            <p:cNvSpPr txBox="1"/>
            <p:nvPr/>
          </p:nvSpPr>
          <p:spPr>
            <a:xfrm>
              <a:off x="6686625" y="1286850"/>
              <a:ext cx="2097300" cy="431100"/>
            </a:xfrm>
            <a:prstGeom prst="rect">
              <a:avLst/>
            </a:prstGeom>
            <a:noFill/>
            <a:ln>
              <a:noFill/>
            </a:ln>
          </p:spPr>
          <p:txBody>
            <a:bodyPr anchorCtr="0" anchor="t" bIns="0" lIns="7200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Inter"/>
                  <a:ea typeface="Inter"/>
                  <a:cs typeface="Inter"/>
                  <a:sym typeface="Inter"/>
                </a:rPr>
                <a:t>Unique Identifiers (cve_id)</a:t>
              </a:r>
              <a:endParaRPr b="0" i="0" sz="1400" u="none" cap="none" strike="noStrike">
                <a:solidFill>
                  <a:srgbClr val="FFFFFF"/>
                </a:solidFill>
                <a:latin typeface="Inter"/>
                <a:ea typeface="Inter"/>
                <a:cs typeface="Inter"/>
                <a:sym typeface="Inter"/>
              </a:endParaRPr>
            </a:p>
          </p:txBody>
        </p:sp>
        <p:grpSp>
          <p:nvGrpSpPr>
            <p:cNvPr id="151" name="Google Shape;151;p18"/>
            <p:cNvGrpSpPr/>
            <p:nvPr/>
          </p:nvGrpSpPr>
          <p:grpSpPr>
            <a:xfrm>
              <a:off x="4572000" y="2256750"/>
              <a:ext cx="4572000" cy="1080000"/>
              <a:chOff x="4572000" y="2256750"/>
              <a:chExt cx="4572000" cy="1080000"/>
            </a:xfrm>
          </p:grpSpPr>
          <p:sp>
            <p:nvSpPr>
              <p:cNvPr id="152" name="Google Shape;152;p18"/>
              <p:cNvSpPr/>
              <p:nvPr/>
            </p:nvSpPr>
            <p:spPr>
              <a:xfrm>
                <a:off x="4572000" y="2256750"/>
                <a:ext cx="1080000" cy="1080000"/>
              </a:xfrm>
              <a:prstGeom prst="ellipse">
                <a:avLst/>
              </a:prstGeom>
              <a:solidFill>
                <a:srgbClr val="F7680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8"/>
              <p:cNvSpPr/>
              <p:nvPr/>
            </p:nvSpPr>
            <p:spPr>
              <a:xfrm>
                <a:off x="5154900" y="2256750"/>
                <a:ext cx="3989100" cy="1080000"/>
              </a:xfrm>
              <a:prstGeom prst="rect">
                <a:avLst/>
              </a:prstGeom>
              <a:solidFill>
                <a:srgbClr val="F7680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18"/>
            <p:cNvSpPr txBox="1"/>
            <p:nvPr/>
          </p:nvSpPr>
          <p:spPr>
            <a:xfrm>
              <a:off x="5017725" y="2451825"/>
              <a:ext cx="1668900" cy="785100"/>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rgbClr val="000000"/>
                </a:buClr>
                <a:buSzPts val="6000"/>
                <a:buFont typeface="Arial"/>
                <a:buNone/>
              </a:pPr>
              <a:r>
                <a:rPr b="0" i="0" lang="en-GB" sz="6000" u="none" cap="none" strike="noStrike">
                  <a:solidFill>
                    <a:srgbClr val="FFFFFF"/>
                  </a:solidFill>
                  <a:latin typeface="Inter"/>
                  <a:ea typeface="Inter"/>
                  <a:cs typeface="Inter"/>
                  <a:sym typeface="Inter"/>
                </a:rPr>
                <a:t>15</a:t>
              </a:r>
              <a:endParaRPr b="0" i="0" sz="6000" u="none" cap="none" strike="noStrike">
                <a:solidFill>
                  <a:srgbClr val="FFFFFF"/>
                </a:solidFill>
                <a:latin typeface="Inter"/>
                <a:ea typeface="Inter"/>
                <a:cs typeface="Inter"/>
                <a:sym typeface="Inter"/>
              </a:endParaRPr>
            </a:p>
          </p:txBody>
        </p:sp>
        <p:grpSp>
          <p:nvGrpSpPr>
            <p:cNvPr id="155" name="Google Shape;155;p18"/>
            <p:cNvGrpSpPr/>
            <p:nvPr/>
          </p:nvGrpSpPr>
          <p:grpSpPr>
            <a:xfrm>
              <a:off x="4572000" y="3551100"/>
              <a:ext cx="4572000" cy="1080000"/>
              <a:chOff x="4572000" y="3703500"/>
              <a:chExt cx="4572000" cy="1080000"/>
            </a:xfrm>
          </p:grpSpPr>
          <p:sp>
            <p:nvSpPr>
              <p:cNvPr id="156" name="Google Shape;156;p18"/>
              <p:cNvSpPr/>
              <p:nvPr/>
            </p:nvSpPr>
            <p:spPr>
              <a:xfrm>
                <a:off x="4572000" y="3703500"/>
                <a:ext cx="1080000" cy="1080000"/>
              </a:xfrm>
              <a:prstGeom prst="ellipse">
                <a:avLst/>
              </a:prstGeom>
              <a:solidFill>
                <a:srgbClr val="1A27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8"/>
              <p:cNvSpPr/>
              <p:nvPr/>
            </p:nvSpPr>
            <p:spPr>
              <a:xfrm>
                <a:off x="5154900" y="3703500"/>
                <a:ext cx="3989100" cy="1080000"/>
              </a:xfrm>
              <a:prstGeom prst="rect">
                <a:avLst/>
              </a:prstGeom>
              <a:solidFill>
                <a:srgbClr val="1A27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p18"/>
            <p:cNvSpPr txBox="1"/>
            <p:nvPr/>
          </p:nvSpPr>
          <p:spPr>
            <a:xfrm>
              <a:off x="5017725" y="3746175"/>
              <a:ext cx="1668900" cy="785100"/>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rgbClr val="000000"/>
                </a:buClr>
                <a:buSzPts val="6000"/>
                <a:buFont typeface="Arial"/>
                <a:buNone/>
              </a:pPr>
              <a:r>
                <a:rPr b="0" i="0" lang="en-GB" sz="6000" u="none" cap="none" strike="noStrike">
                  <a:solidFill>
                    <a:srgbClr val="FFFFFF"/>
                  </a:solidFill>
                  <a:latin typeface="Inter"/>
                  <a:ea typeface="Inter"/>
                  <a:cs typeface="Inter"/>
                  <a:sym typeface="Inter"/>
                </a:rPr>
                <a:t>0</a:t>
              </a:r>
              <a:endParaRPr b="0" i="0" sz="6000" u="none" cap="none" strike="noStrike">
                <a:solidFill>
                  <a:srgbClr val="FFFFFF"/>
                </a:solidFill>
                <a:latin typeface="Inter"/>
                <a:ea typeface="Inter"/>
                <a:cs typeface="Inter"/>
                <a:sym typeface="Inter"/>
              </a:endParaRPr>
            </a:p>
          </p:txBody>
        </p:sp>
        <p:sp>
          <p:nvSpPr>
            <p:cNvPr id="159" name="Google Shape;159;p18"/>
            <p:cNvSpPr txBox="1"/>
            <p:nvPr/>
          </p:nvSpPr>
          <p:spPr>
            <a:xfrm>
              <a:off x="6618780" y="2639138"/>
              <a:ext cx="2097300" cy="215400"/>
            </a:xfrm>
            <a:prstGeom prst="rect">
              <a:avLst/>
            </a:prstGeom>
            <a:noFill/>
            <a:ln>
              <a:noFill/>
            </a:ln>
          </p:spPr>
          <p:txBody>
            <a:bodyPr anchorCtr="0" anchor="t" bIns="0" lIns="7200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Inter"/>
                  <a:ea typeface="Inter"/>
                  <a:cs typeface="Inter"/>
                  <a:sym typeface="Inter"/>
                </a:rPr>
                <a:t>Columns</a:t>
              </a:r>
              <a:endParaRPr b="0" i="0" sz="1400" u="none" cap="none" strike="noStrike">
                <a:solidFill>
                  <a:srgbClr val="FFFFFF"/>
                </a:solidFill>
                <a:latin typeface="Inter"/>
                <a:ea typeface="Inter"/>
                <a:cs typeface="Inter"/>
                <a:sym typeface="Inter"/>
              </a:endParaRPr>
            </a:p>
          </p:txBody>
        </p:sp>
        <p:sp>
          <p:nvSpPr>
            <p:cNvPr id="160" name="Google Shape;160;p18"/>
            <p:cNvSpPr txBox="1"/>
            <p:nvPr/>
          </p:nvSpPr>
          <p:spPr>
            <a:xfrm>
              <a:off x="6686625" y="3996450"/>
              <a:ext cx="2097300" cy="215400"/>
            </a:xfrm>
            <a:prstGeom prst="rect">
              <a:avLst/>
            </a:prstGeom>
            <a:noFill/>
            <a:ln>
              <a:noFill/>
            </a:ln>
          </p:spPr>
          <p:txBody>
            <a:bodyPr anchorCtr="0" anchor="t" bIns="0" lIns="7200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Inter"/>
                  <a:ea typeface="Inter"/>
                  <a:cs typeface="Inter"/>
                  <a:sym typeface="Inter"/>
                </a:rPr>
                <a:t>Null Entries</a:t>
              </a:r>
              <a:endParaRPr b="0" i="0" sz="1400" u="none" cap="none" strike="noStrike">
                <a:solidFill>
                  <a:srgbClr val="FFFFFF"/>
                </a:solidFill>
                <a:latin typeface="Inter"/>
                <a:ea typeface="Inter"/>
                <a:cs typeface="Inter"/>
                <a:sym typeface="Inter"/>
              </a:endParaRPr>
            </a:p>
          </p:txBody>
        </p:sp>
      </p:grpSp>
      <p:sp>
        <p:nvSpPr>
          <p:cNvPr id="161" name="Google Shape;161;p18"/>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62" name="Google Shape;162;p18"/>
          <p:cNvSpPr txBox="1"/>
          <p:nvPr/>
        </p:nvSpPr>
        <p:spPr>
          <a:xfrm>
            <a:off x="824675" y="2190750"/>
            <a:ext cx="3965100" cy="1392900"/>
          </a:xfrm>
          <a:prstGeom prst="rect">
            <a:avLst/>
          </a:prstGeom>
          <a:noFill/>
          <a:ln>
            <a:noFill/>
          </a:ln>
        </p:spPr>
        <p:txBody>
          <a:bodyPr anchorCtr="0" anchor="t" bIns="0" lIns="0" spcFirstLastPara="1" rIns="360000" wrap="square" tIns="0">
            <a:spAutoFit/>
          </a:bodyPr>
          <a:lstStyle/>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Imported the Zipped file of data, unzipped, and combined the datasets</a:t>
            </a:r>
            <a:endParaRPr b="0" i="0" sz="1000" u="none" cap="none" strike="noStrike">
              <a:solidFill>
                <a:srgbClr val="485269"/>
              </a:solidFill>
              <a:latin typeface="Inter"/>
              <a:ea typeface="Inter"/>
              <a:cs typeface="Inter"/>
              <a:sym typeface="Inter"/>
            </a:endParaRPr>
          </a:p>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Did a quick check on the dataset, using a dot describe function</a:t>
            </a:r>
            <a:endParaRPr b="0" i="0" sz="1000" u="none" cap="none" strike="noStrike">
              <a:solidFill>
                <a:srgbClr val="485269"/>
              </a:solidFill>
              <a:latin typeface="Inter"/>
              <a:ea typeface="Inter"/>
              <a:cs typeface="Inter"/>
              <a:sym typeface="Inter"/>
            </a:endParaRPr>
          </a:p>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Check for columns with null entries and duplicated cve_ids</a:t>
            </a:r>
            <a:endParaRPr b="0" i="0" sz="1000" u="none" cap="none" strike="noStrike">
              <a:solidFill>
                <a:srgbClr val="485269"/>
              </a:solidFill>
              <a:latin typeface="Inter"/>
              <a:ea typeface="Inter"/>
              <a:cs typeface="Inter"/>
              <a:sym typeface="Inter"/>
            </a:endParaRPr>
          </a:p>
          <a:p>
            <a:pPr indent="-292100" lvl="0" marL="457200" marR="0" rtl="0" algn="l">
              <a:lnSpc>
                <a:spcPct val="115000"/>
              </a:lnSpc>
              <a:spcBef>
                <a:spcPts val="0"/>
              </a:spcBef>
              <a:spcAft>
                <a:spcPts val="0"/>
              </a:spcAft>
              <a:buClr>
                <a:srgbClr val="485269"/>
              </a:buClr>
              <a:buSzPts val="1000"/>
              <a:buFont typeface="Inter"/>
              <a:buChar char="●"/>
            </a:pPr>
            <a:r>
              <a:rPr b="0" i="0" lang="en-GB" sz="1000" u="none" cap="none" strike="noStrike">
                <a:solidFill>
                  <a:srgbClr val="485269"/>
                </a:solidFill>
                <a:latin typeface="Inter"/>
                <a:ea typeface="Inter"/>
                <a:cs typeface="Inter"/>
                <a:sym typeface="Inter"/>
              </a:rPr>
              <a:t>Handle the null entries and duplicated unique Identifiers (cve_id)</a:t>
            </a:r>
            <a:endParaRPr b="0" i="0" sz="1000" u="none" cap="none" strike="noStrike">
              <a:solidFill>
                <a:srgbClr val="485269"/>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Further Preprocessing</a:t>
            </a:r>
            <a:endParaRPr b="1" i="0" sz="2400" u="none" cap="none" strike="noStrike">
              <a:solidFill>
                <a:srgbClr val="3B82F6"/>
              </a:solidFill>
              <a:latin typeface="Inter"/>
              <a:ea typeface="Inter"/>
              <a:cs typeface="Inter"/>
              <a:sym typeface="Inter"/>
            </a:endParaRPr>
          </a:p>
        </p:txBody>
      </p:sp>
      <p:sp>
        <p:nvSpPr>
          <p:cNvPr id="168" name="Google Shape;168;p19"/>
          <p:cNvSpPr txBox="1"/>
          <p:nvPr/>
        </p:nvSpPr>
        <p:spPr>
          <a:xfrm>
            <a:off x="817200" y="1472400"/>
            <a:ext cx="2160900" cy="193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400"/>
              <a:buFont typeface="Arial"/>
              <a:buNone/>
            </a:pPr>
            <a:r>
              <a:rPr b="0" i="0" lang="en-GB" sz="1400" u="none" cap="none" strike="noStrike">
                <a:solidFill>
                  <a:srgbClr val="1A2744"/>
                </a:solidFill>
                <a:latin typeface="Inter Medium"/>
                <a:ea typeface="Inter Medium"/>
                <a:cs typeface="Inter Medium"/>
                <a:sym typeface="Inter Medium"/>
              </a:rPr>
              <a:t>What we did</a:t>
            </a:r>
            <a:endParaRPr b="0" i="0" sz="1400" u="none" cap="none" strike="noStrike">
              <a:solidFill>
                <a:srgbClr val="1A2744"/>
              </a:solidFill>
              <a:latin typeface="Inter Medium"/>
              <a:ea typeface="Inter Medium"/>
              <a:cs typeface="Inter Medium"/>
              <a:sym typeface="Inter Medium"/>
            </a:endParaRPr>
          </a:p>
        </p:txBody>
      </p:sp>
      <p:sp>
        <p:nvSpPr>
          <p:cNvPr id="169" name="Google Shape;169;p19"/>
          <p:cNvSpPr txBox="1"/>
          <p:nvPr/>
        </p:nvSpPr>
        <p:spPr>
          <a:xfrm>
            <a:off x="1687525" y="3676897"/>
            <a:ext cx="3852000" cy="275400"/>
          </a:xfrm>
          <a:prstGeom prst="rect">
            <a:avLst/>
          </a:prstGeom>
          <a:noFill/>
          <a:ln>
            <a:noFill/>
          </a:ln>
        </p:spPr>
        <p:txBody>
          <a:bodyPr anchorCtr="0" anchor="t" bIns="0" lIns="108000" spcFirstLastPara="1" rIns="108000" wrap="square" tIns="108000">
            <a:sp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rgbClr val="3B82F6"/>
                </a:solidFill>
                <a:latin typeface="Inter ExtraBold"/>
                <a:ea typeface="Inter ExtraBold"/>
                <a:cs typeface="Inter ExtraBold"/>
                <a:sym typeface="Inter ExtraBold"/>
              </a:rPr>
              <a:t>New cols. With converted categorical cols.</a:t>
            </a:r>
            <a:endParaRPr b="0" i="0" sz="1200" u="none" cap="none" strike="noStrike">
              <a:solidFill>
                <a:srgbClr val="3B82F6"/>
              </a:solidFill>
              <a:latin typeface="Inter ExtraBold"/>
              <a:ea typeface="Inter ExtraBold"/>
              <a:cs typeface="Inter ExtraBold"/>
              <a:sym typeface="Inter ExtraBold"/>
            </a:endParaRPr>
          </a:p>
        </p:txBody>
      </p:sp>
      <p:sp>
        <p:nvSpPr>
          <p:cNvPr id="170" name="Google Shape;170;p19"/>
          <p:cNvSpPr txBox="1"/>
          <p:nvPr/>
        </p:nvSpPr>
        <p:spPr>
          <a:xfrm>
            <a:off x="1687525" y="3952297"/>
            <a:ext cx="3852000" cy="406800"/>
          </a:xfrm>
          <a:prstGeom prst="rect">
            <a:avLst/>
          </a:prstGeom>
          <a:noFill/>
          <a:ln>
            <a:noFill/>
          </a:ln>
        </p:spPr>
        <p:txBody>
          <a:bodyPr anchorCtr="0" anchor="t" bIns="0" lIns="108000" spcFirstLastPara="1" rIns="108000" wrap="square" tIns="108000">
            <a:spAutoFit/>
          </a:bodyPr>
          <a:lstStyle/>
          <a:p>
            <a:pPr indent="0" lvl="0" marL="0" marR="0" rtl="0" algn="l">
              <a:lnSpc>
                <a:spcPct val="115000"/>
              </a:lnSpc>
              <a:spcBef>
                <a:spcPts val="0"/>
              </a:spcBef>
              <a:spcAft>
                <a:spcPts val="0"/>
              </a:spcAft>
              <a:buClr>
                <a:srgbClr val="000000"/>
              </a:buClr>
              <a:buSzPts val="900"/>
              <a:buFont typeface="Arial"/>
              <a:buNone/>
            </a:pPr>
            <a:r>
              <a:rPr b="0" i="0" lang="en-GB" sz="900" u="none" cap="none" strike="noStrike">
                <a:solidFill>
                  <a:srgbClr val="1A2744"/>
                </a:solidFill>
                <a:latin typeface="Inter"/>
                <a:ea typeface="Inter"/>
                <a:cs typeface="Inter"/>
                <a:sym typeface="Inter"/>
              </a:rPr>
              <a:t>We converted some columns relevant for our analysis from categorical to numerical</a:t>
            </a:r>
            <a:endParaRPr b="0" i="0" sz="900" u="none" cap="none" strike="noStrike">
              <a:solidFill>
                <a:srgbClr val="1A2744"/>
              </a:solidFill>
              <a:latin typeface="Inter"/>
              <a:ea typeface="Inter"/>
              <a:cs typeface="Inter"/>
              <a:sym typeface="Inter"/>
            </a:endParaRPr>
          </a:p>
        </p:txBody>
      </p:sp>
      <p:sp>
        <p:nvSpPr>
          <p:cNvPr id="171" name="Google Shape;171;p19"/>
          <p:cNvSpPr/>
          <p:nvPr/>
        </p:nvSpPr>
        <p:spPr>
          <a:xfrm>
            <a:off x="977075" y="3749428"/>
            <a:ext cx="540000" cy="540000"/>
          </a:xfrm>
          <a:prstGeom prst="ellipse">
            <a:avLst/>
          </a:prstGeom>
          <a:solidFill>
            <a:srgbClr val="BAB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txBox="1"/>
          <p:nvPr/>
        </p:nvSpPr>
        <p:spPr>
          <a:xfrm>
            <a:off x="1687525" y="1764972"/>
            <a:ext cx="3852000" cy="275400"/>
          </a:xfrm>
          <a:prstGeom prst="rect">
            <a:avLst/>
          </a:prstGeom>
          <a:noFill/>
          <a:ln>
            <a:noFill/>
          </a:ln>
        </p:spPr>
        <p:txBody>
          <a:bodyPr anchorCtr="0" anchor="t" bIns="0" lIns="108000" spcFirstLastPara="1" rIns="108000" wrap="square" tIns="108000">
            <a:sp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rgbClr val="3B82F6"/>
                </a:solidFill>
                <a:latin typeface="Inter ExtraBold"/>
                <a:ea typeface="Inter ExtraBold"/>
                <a:cs typeface="Inter ExtraBold"/>
                <a:sym typeface="Inter ExtraBold"/>
              </a:rPr>
              <a:t>Convert data columns to Datetime data type</a:t>
            </a:r>
            <a:endParaRPr b="0" i="0" sz="1200" u="none" cap="none" strike="noStrike">
              <a:solidFill>
                <a:srgbClr val="3B82F6"/>
              </a:solidFill>
              <a:latin typeface="Inter ExtraBold"/>
              <a:ea typeface="Inter ExtraBold"/>
              <a:cs typeface="Inter ExtraBold"/>
              <a:sym typeface="Inter ExtraBold"/>
            </a:endParaRPr>
          </a:p>
        </p:txBody>
      </p:sp>
      <p:sp>
        <p:nvSpPr>
          <p:cNvPr id="173" name="Google Shape;173;p19"/>
          <p:cNvSpPr txBox="1"/>
          <p:nvPr/>
        </p:nvSpPr>
        <p:spPr>
          <a:xfrm>
            <a:off x="1687525" y="2040372"/>
            <a:ext cx="3852000" cy="406800"/>
          </a:xfrm>
          <a:prstGeom prst="rect">
            <a:avLst/>
          </a:prstGeom>
          <a:noFill/>
          <a:ln>
            <a:noFill/>
          </a:ln>
        </p:spPr>
        <p:txBody>
          <a:bodyPr anchorCtr="0" anchor="t" bIns="0" lIns="108000" spcFirstLastPara="1" rIns="108000" wrap="square" tIns="108000">
            <a:spAutoFit/>
          </a:bodyPr>
          <a:lstStyle/>
          <a:p>
            <a:pPr indent="0" lvl="0" marL="0" marR="0" rtl="0" algn="l">
              <a:lnSpc>
                <a:spcPct val="115000"/>
              </a:lnSpc>
              <a:spcBef>
                <a:spcPts val="0"/>
              </a:spcBef>
              <a:spcAft>
                <a:spcPts val="0"/>
              </a:spcAft>
              <a:buClr>
                <a:srgbClr val="000000"/>
              </a:buClr>
              <a:buSzPts val="900"/>
              <a:buFont typeface="Arial"/>
              <a:buNone/>
            </a:pPr>
            <a:r>
              <a:rPr b="0" i="0" lang="en-GB" sz="900" u="none" cap="none" strike="noStrike">
                <a:solidFill>
                  <a:srgbClr val="1A2744"/>
                </a:solidFill>
                <a:latin typeface="Inter"/>
                <a:ea typeface="Inter"/>
                <a:cs typeface="Inter"/>
                <a:sym typeface="Inter"/>
              </a:rPr>
              <a:t>Convert these columns (date_added, due_date, pub_date) to datetime dtypes for better analysis</a:t>
            </a:r>
            <a:endParaRPr b="0" i="0" sz="900" u="none" cap="none" strike="noStrike">
              <a:solidFill>
                <a:srgbClr val="1A2744"/>
              </a:solidFill>
              <a:latin typeface="Inter"/>
              <a:ea typeface="Inter"/>
              <a:cs typeface="Inter"/>
              <a:sym typeface="Inter"/>
            </a:endParaRPr>
          </a:p>
        </p:txBody>
      </p:sp>
      <p:sp>
        <p:nvSpPr>
          <p:cNvPr id="174" name="Google Shape;174;p19"/>
          <p:cNvSpPr/>
          <p:nvPr/>
        </p:nvSpPr>
        <p:spPr>
          <a:xfrm>
            <a:off x="977075" y="1764978"/>
            <a:ext cx="540000" cy="540000"/>
          </a:xfrm>
          <a:prstGeom prst="ellipse">
            <a:avLst/>
          </a:prstGeom>
          <a:solidFill>
            <a:srgbClr val="BAB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9"/>
          <p:cNvSpPr txBox="1"/>
          <p:nvPr/>
        </p:nvSpPr>
        <p:spPr>
          <a:xfrm>
            <a:off x="1687550" y="2608688"/>
            <a:ext cx="4032000" cy="275400"/>
          </a:xfrm>
          <a:prstGeom prst="rect">
            <a:avLst/>
          </a:prstGeom>
          <a:noFill/>
          <a:ln>
            <a:noFill/>
          </a:ln>
        </p:spPr>
        <p:txBody>
          <a:bodyPr anchorCtr="0" anchor="t" bIns="0" lIns="108000" spcFirstLastPara="1" rIns="108000" wrap="square" tIns="108000">
            <a:sp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rgbClr val="3B82F6"/>
                </a:solidFill>
                <a:latin typeface="Inter ExtraBold"/>
                <a:ea typeface="Inter ExtraBold"/>
                <a:cs typeface="Inter ExtraBold"/>
                <a:sym typeface="Inter ExtraBold"/>
              </a:rPr>
              <a:t>New cols. with extracted info from datetime cols.</a:t>
            </a:r>
            <a:endParaRPr b="0" i="0" sz="1200" u="none" cap="none" strike="noStrike">
              <a:solidFill>
                <a:srgbClr val="3B82F6"/>
              </a:solidFill>
              <a:latin typeface="Inter ExtraBold"/>
              <a:ea typeface="Inter ExtraBold"/>
              <a:cs typeface="Inter ExtraBold"/>
              <a:sym typeface="Inter ExtraBold"/>
            </a:endParaRPr>
          </a:p>
        </p:txBody>
      </p:sp>
      <p:sp>
        <p:nvSpPr>
          <p:cNvPr id="176" name="Google Shape;176;p19"/>
          <p:cNvSpPr txBox="1"/>
          <p:nvPr/>
        </p:nvSpPr>
        <p:spPr>
          <a:xfrm>
            <a:off x="1687525" y="2884088"/>
            <a:ext cx="4032000" cy="406800"/>
          </a:xfrm>
          <a:prstGeom prst="rect">
            <a:avLst/>
          </a:prstGeom>
          <a:noFill/>
          <a:ln>
            <a:noFill/>
          </a:ln>
        </p:spPr>
        <p:txBody>
          <a:bodyPr anchorCtr="0" anchor="t" bIns="0" lIns="108000" spcFirstLastPara="1" rIns="108000" wrap="square" tIns="108000">
            <a:spAutoFit/>
          </a:bodyPr>
          <a:lstStyle/>
          <a:p>
            <a:pPr indent="0" lvl="0" marL="0" marR="0" rtl="0" algn="l">
              <a:lnSpc>
                <a:spcPct val="115000"/>
              </a:lnSpc>
              <a:spcBef>
                <a:spcPts val="0"/>
              </a:spcBef>
              <a:spcAft>
                <a:spcPts val="0"/>
              </a:spcAft>
              <a:buClr>
                <a:srgbClr val="000000"/>
              </a:buClr>
              <a:buSzPts val="900"/>
              <a:buFont typeface="Arial"/>
              <a:buNone/>
            </a:pPr>
            <a:r>
              <a:rPr b="0" i="0" lang="en-GB" sz="900" u="none" cap="none" strike="noStrike">
                <a:solidFill>
                  <a:srgbClr val="1A2744"/>
                </a:solidFill>
                <a:latin typeface="Inter"/>
                <a:ea typeface="Inter"/>
                <a:cs typeface="Inter"/>
                <a:sym typeface="Inter"/>
              </a:rPr>
              <a:t>From the new datetime dtype columns, we further preprocess it to extract the day of the week and the month</a:t>
            </a:r>
            <a:endParaRPr b="0" i="0" sz="900" u="none" cap="none" strike="noStrike">
              <a:solidFill>
                <a:srgbClr val="1A2744"/>
              </a:solidFill>
              <a:latin typeface="Inter"/>
              <a:ea typeface="Inter"/>
              <a:cs typeface="Inter"/>
              <a:sym typeface="Inter"/>
            </a:endParaRPr>
          </a:p>
        </p:txBody>
      </p:sp>
      <p:sp>
        <p:nvSpPr>
          <p:cNvPr id="177" name="Google Shape;177;p19"/>
          <p:cNvSpPr/>
          <p:nvPr/>
        </p:nvSpPr>
        <p:spPr>
          <a:xfrm>
            <a:off x="977075" y="2721641"/>
            <a:ext cx="540000" cy="540000"/>
          </a:xfrm>
          <a:prstGeom prst="ellipse">
            <a:avLst/>
          </a:prstGeom>
          <a:solidFill>
            <a:srgbClr val="BABE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19"/>
          <p:cNvPicPr preferRelativeResize="0"/>
          <p:nvPr/>
        </p:nvPicPr>
        <p:blipFill rotWithShape="1">
          <a:blip r:embed="rId3">
            <a:alphaModFix/>
          </a:blip>
          <a:srcRect b="0" l="0" r="0" t="0"/>
          <a:stretch/>
        </p:blipFill>
        <p:spPr>
          <a:xfrm>
            <a:off x="1067075" y="1854978"/>
            <a:ext cx="360000" cy="360000"/>
          </a:xfrm>
          <a:prstGeom prst="rect">
            <a:avLst/>
          </a:prstGeom>
          <a:noFill/>
          <a:ln>
            <a:noFill/>
          </a:ln>
        </p:spPr>
      </p:pic>
      <p:pic>
        <p:nvPicPr>
          <p:cNvPr id="179" name="Google Shape;179;p19"/>
          <p:cNvPicPr preferRelativeResize="0"/>
          <p:nvPr/>
        </p:nvPicPr>
        <p:blipFill rotWithShape="1">
          <a:blip r:embed="rId4">
            <a:alphaModFix/>
          </a:blip>
          <a:srcRect b="0" l="0" r="0" t="0"/>
          <a:stretch/>
        </p:blipFill>
        <p:spPr>
          <a:xfrm>
            <a:off x="1058365" y="2811641"/>
            <a:ext cx="377420" cy="360000"/>
          </a:xfrm>
          <a:prstGeom prst="rect">
            <a:avLst/>
          </a:prstGeom>
          <a:noFill/>
          <a:ln>
            <a:noFill/>
          </a:ln>
        </p:spPr>
      </p:pic>
      <p:sp>
        <p:nvSpPr>
          <p:cNvPr id="180" name="Google Shape;180;p19"/>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pic>
        <p:nvPicPr>
          <p:cNvPr id="181" name="Google Shape;181;p19"/>
          <p:cNvPicPr preferRelativeResize="0"/>
          <p:nvPr/>
        </p:nvPicPr>
        <p:blipFill rotWithShape="1">
          <a:blip r:embed="rId5">
            <a:alphaModFix/>
          </a:blip>
          <a:srcRect b="0" l="0" r="0" t="0"/>
          <a:stretch/>
        </p:blipFill>
        <p:spPr>
          <a:xfrm>
            <a:off x="1102725" y="3874003"/>
            <a:ext cx="288000" cy="288000"/>
          </a:xfrm>
          <a:prstGeom prst="rect">
            <a:avLst/>
          </a:prstGeom>
          <a:noFill/>
          <a:ln>
            <a:noFill/>
          </a:ln>
        </p:spPr>
      </p:pic>
      <p:pic>
        <p:nvPicPr>
          <p:cNvPr id="182" name="Google Shape;182;p19"/>
          <p:cNvPicPr preferRelativeResize="0"/>
          <p:nvPr/>
        </p:nvPicPr>
        <p:blipFill rotWithShape="1">
          <a:blip r:embed="rId6">
            <a:alphaModFix/>
          </a:blip>
          <a:srcRect b="0" l="41739" r="20051" t="0"/>
          <a:stretch/>
        </p:blipFill>
        <p:spPr>
          <a:xfrm>
            <a:off x="6193350" y="0"/>
            <a:ext cx="2950650"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nvSpPr>
        <p:spPr>
          <a:xfrm>
            <a:off x="360000" y="360000"/>
            <a:ext cx="4212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Data visualization, Tableau</a:t>
            </a:r>
            <a:endParaRPr b="1" i="0" sz="2400" u="none" cap="none" strike="noStrike">
              <a:solidFill>
                <a:srgbClr val="3B82F6"/>
              </a:solidFill>
              <a:latin typeface="Inter"/>
              <a:ea typeface="Inter"/>
              <a:cs typeface="Inter"/>
              <a:sym typeface="Inter"/>
            </a:endParaRPr>
          </a:p>
        </p:txBody>
      </p:sp>
      <p:pic>
        <p:nvPicPr>
          <p:cNvPr id="188" name="Google Shape;188;p20"/>
          <p:cNvPicPr preferRelativeResize="0"/>
          <p:nvPr/>
        </p:nvPicPr>
        <p:blipFill rotWithShape="1">
          <a:blip r:embed="rId3">
            <a:alphaModFix/>
          </a:blip>
          <a:srcRect b="0" l="0" r="0" t="0"/>
          <a:stretch/>
        </p:blipFill>
        <p:spPr>
          <a:xfrm>
            <a:off x="812775" y="878725"/>
            <a:ext cx="6990650" cy="382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nvSpPr>
        <p:spPr>
          <a:xfrm>
            <a:off x="360000" y="360000"/>
            <a:ext cx="8424000" cy="350400"/>
          </a:xfrm>
          <a:prstGeom prst="rect">
            <a:avLst/>
          </a:prstGeom>
          <a:noFill/>
          <a:ln>
            <a:noFill/>
          </a:ln>
        </p:spPr>
        <p:txBody>
          <a:bodyPr anchorCtr="0" anchor="t" bIns="36000" lIns="0" spcFirstLastPara="1" rIns="0" wrap="square" tIns="0">
            <a:spAutoFit/>
          </a:bodyPr>
          <a:lstStyle/>
          <a:p>
            <a:pPr indent="0" lvl="0" marL="0" marR="0" rtl="0" algn="l">
              <a:lnSpc>
                <a:spcPct val="85000"/>
              </a:lnSpc>
              <a:spcBef>
                <a:spcPts val="0"/>
              </a:spcBef>
              <a:spcAft>
                <a:spcPts val="0"/>
              </a:spcAft>
              <a:buClr>
                <a:srgbClr val="000000"/>
              </a:buClr>
              <a:buSzPts val="2400"/>
              <a:buFont typeface="Arial"/>
              <a:buNone/>
            </a:pPr>
            <a:r>
              <a:rPr b="1" i="0" lang="en-GB" sz="2400" u="none" cap="none" strike="noStrike">
                <a:solidFill>
                  <a:srgbClr val="3B82F6"/>
                </a:solidFill>
                <a:latin typeface="Inter"/>
                <a:ea typeface="Inter"/>
                <a:cs typeface="Inter"/>
                <a:sym typeface="Inter"/>
              </a:rPr>
              <a:t>Exploratory Data Analysis</a:t>
            </a:r>
            <a:endParaRPr b="1" i="0" sz="2400" u="none" cap="none" strike="noStrike">
              <a:solidFill>
                <a:srgbClr val="3B82F6"/>
              </a:solidFill>
              <a:latin typeface="Inter"/>
              <a:ea typeface="Inter"/>
              <a:cs typeface="Inter"/>
              <a:sym typeface="Inter"/>
            </a:endParaRPr>
          </a:p>
        </p:txBody>
      </p:sp>
      <p:sp>
        <p:nvSpPr>
          <p:cNvPr id="194" name="Google Shape;194;p21"/>
          <p:cNvSpPr txBox="1"/>
          <p:nvPr/>
        </p:nvSpPr>
        <p:spPr>
          <a:xfrm>
            <a:off x="360000" y="857875"/>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Inter Medium"/>
                <a:ea typeface="Inter Medium"/>
                <a:cs typeface="Inter Medium"/>
                <a:sym typeface="Inter Medium"/>
              </a:rPr>
              <a:t>Severity Class distribution</a:t>
            </a:r>
            <a:endParaRPr b="0" i="0" sz="1400" u="none" cap="none" strike="noStrike">
              <a:solidFill>
                <a:srgbClr val="1A2744"/>
              </a:solidFill>
              <a:latin typeface="Inter Medium"/>
              <a:ea typeface="Inter Medium"/>
              <a:cs typeface="Inter Medium"/>
              <a:sym typeface="Inter Medium"/>
            </a:endParaRPr>
          </a:p>
        </p:txBody>
      </p:sp>
      <p:sp>
        <p:nvSpPr>
          <p:cNvPr id="195" name="Google Shape;195;p21"/>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pic>
        <p:nvPicPr>
          <p:cNvPr id="196" name="Google Shape;196;p21"/>
          <p:cNvPicPr preferRelativeResize="0"/>
          <p:nvPr/>
        </p:nvPicPr>
        <p:blipFill rotWithShape="1">
          <a:blip r:embed="rId3">
            <a:alphaModFix/>
          </a:blip>
          <a:srcRect b="0" l="0" r="0" t="0"/>
          <a:stretch/>
        </p:blipFill>
        <p:spPr>
          <a:xfrm>
            <a:off x="1190203" y="1242725"/>
            <a:ext cx="6858119" cy="3540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ploreAI Theme">
  <a:themeElements>
    <a:clrScheme name="Simple Light">
      <a:dk1>
        <a:srgbClr val="FFFFFF"/>
      </a:dk1>
      <a:lt1>
        <a:srgbClr val="1A2744"/>
      </a:lt1>
      <a:dk2>
        <a:srgbClr val="485269"/>
      </a:dk2>
      <a:lt2>
        <a:srgbClr val="BABEC7"/>
      </a:lt2>
      <a:accent1>
        <a:srgbClr val="3B82F6"/>
      </a:accent1>
      <a:accent2>
        <a:srgbClr val="F76808"/>
      </a:accent2>
      <a:accent3>
        <a:srgbClr val="14A961"/>
      </a:accent3>
      <a:accent4>
        <a:srgbClr val="8E5AD1"/>
      </a:accent4>
      <a:accent5>
        <a:srgbClr val="FFC217"/>
      </a:accent5>
      <a:accent6>
        <a:srgbClr val="ED3F2E"/>
      </a:accent6>
      <a:hlink>
        <a:srgbClr val="3B82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